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9906000" cx="6858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6" roundtripDataSignature="AMtx7mg/pAyEXa+tSCMiopMqRf95U/hY6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360613" y="1143000"/>
            <a:ext cx="213677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2360613" y="1143000"/>
            <a:ext cx="213677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7" name="Google Shape;87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2"/>
          <p:cNvSpPr txBox="1"/>
          <p:nvPr>
            <p:ph idx="1" type="body"/>
          </p:nvPr>
        </p:nvSpPr>
        <p:spPr>
          <a:xfrm rot="5400000">
            <a:off x="286367" y="2822135"/>
            <a:ext cx="6285266" cy="5915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/>
          <p:nvPr>
            <p:ph type="title"/>
          </p:nvPr>
        </p:nvSpPr>
        <p:spPr>
          <a:xfrm rot="5400000">
            <a:off x="1449696" y="3985464"/>
            <a:ext cx="8394877" cy="14787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1" type="body"/>
          </p:nvPr>
        </p:nvSpPr>
        <p:spPr>
          <a:xfrm rot="5400000">
            <a:off x="-1550679" y="2549570"/>
            <a:ext cx="8394877" cy="4350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/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" type="body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61" name="Google Shape;61;p10"/>
          <p:cNvSpPr txBox="1"/>
          <p:nvPr>
            <p:ph idx="2" type="body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62" name="Google Shape;62;p10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/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/>
          <p:nvPr>
            <p:ph idx="2" type="pic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/>
          <p:nvPr>
            <p:ph idx="1" type="body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69" name="Google Shape;69;p11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9.png"/><Relationship Id="rId4" Type="http://schemas.openxmlformats.org/officeDocument/2006/relationships/image" Target="../media/image6.png"/><Relationship Id="rId9" Type="http://schemas.openxmlformats.org/officeDocument/2006/relationships/image" Target="../media/image5.png"/><Relationship Id="rId5" Type="http://schemas.openxmlformats.org/officeDocument/2006/relationships/image" Target="../media/image2.png"/><Relationship Id="rId6" Type="http://schemas.openxmlformats.org/officeDocument/2006/relationships/image" Target="../media/image7.png"/><Relationship Id="rId7" Type="http://schemas.openxmlformats.org/officeDocument/2006/relationships/image" Target="../media/image3.png"/><Relationship Id="rId8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/>
          <p:nvPr/>
        </p:nvSpPr>
        <p:spPr>
          <a:xfrm>
            <a:off x="727923" y="8789861"/>
            <a:ext cx="1599900" cy="744600"/>
          </a:xfrm>
          <a:prstGeom prst="roundRect">
            <a:avLst>
              <a:gd fmla="val 17194" name="adj"/>
            </a:avLst>
          </a:prstGeom>
          <a:solidFill>
            <a:srgbClr val="FFD966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/>
          <p:nvPr/>
        </p:nvSpPr>
        <p:spPr>
          <a:xfrm rot="-5400000">
            <a:off x="2090980" y="-124375"/>
            <a:ext cx="2504100" cy="5889900"/>
          </a:xfrm>
          <a:prstGeom prst="uturnArrow">
            <a:avLst>
              <a:gd fmla="val 35077" name="adj1"/>
              <a:gd fmla="val 22176" name="adj2"/>
              <a:gd fmla="val 26852" name="adj3"/>
              <a:gd fmla="val 9256" name="adj4"/>
              <a:gd fmla="val 100000" name="adj5"/>
            </a:avLst>
          </a:prstGeom>
          <a:solidFill>
            <a:srgbClr val="00B0F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/>
          <p:nvPr/>
        </p:nvSpPr>
        <p:spPr>
          <a:xfrm flipH="1" rot="5400000">
            <a:off x="2063775" y="2071975"/>
            <a:ext cx="2547300" cy="6157200"/>
          </a:xfrm>
          <a:prstGeom prst="uturnArrow">
            <a:avLst>
              <a:gd fmla="val 34669" name="adj1"/>
              <a:gd fmla="val 23307" name="adj2"/>
              <a:gd fmla="val 20448" name="adj3"/>
              <a:gd fmla="val 9862" name="adj4"/>
              <a:gd fmla="val 89631" name="adj5"/>
            </a:avLst>
          </a:prstGeom>
          <a:solidFill>
            <a:srgbClr val="FFD96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179300" y="81175"/>
            <a:ext cx="6499200" cy="97443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93" name="Google Shape;93;p1"/>
          <p:cNvCxnSpPr/>
          <p:nvPr/>
        </p:nvCxnSpPr>
        <p:spPr>
          <a:xfrm>
            <a:off x="5153039" y="864896"/>
            <a:ext cx="0" cy="491748"/>
          </a:xfrm>
          <a:prstGeom prst="straightConnector1">
            <a:avLst/>
          </a:prstGeom>
          <a:noFill/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94" name="Google Shape;94;p1"/>
          <p:cNvSpPr/>
          <p:nvPr/>
        </p:nvSpPr>
        <p:spPr>
          <a:xfrm rot="-5400000">
            <a:off x="2299300" y="3875800"/>
            <a:ext cx="2610300" cy="5691300"/>
          </a:xfrm>
          <a:prstGeom prst="uturnArrow">
            <a:avLst>
              <a:gd fmla="val 34050" name="adj1"/>
              <a:gd fmla="val 22633" name="adj2"/>
              <a:gd fmla="val 26548" name="adj3"/>
              <a:gd fmla="val 11295" name="adj4"/>
              <a:gd fmla="val 90780" name="adj5"/>
            </a:avLst>
          </a:prstGeom>
          <a:solidFill>
            <a:srgbClr val="00B0F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95" name="Google Shape;95;p1"/>
          <p:cNvGrpSpPr/>
          <p:nvPr/>
        </p:nvGrpSpPr>
        <p:grpSpPr>
          <a:xfrm>
            <a:off x="5794626" y="3347896"/>
            <a:ext cx="621411" cy="645655"/>
            <a:chOff x="1546509" y="5298971"/>
            <a:chExt cx="952500" cy="942975"/>
          </a:xfrm>
        </p:grpSpPr>
        <p:sp>
          <p:nvSpPr>
            <p:cNvPr id="96" name="Google Shape;96;p1"/>
            <p:cNvSpPr/>
            <p:nvPr/>
          </p:nvSpPr>
          <p:spPr>
            <a:xfrm>
              <a:off x="1546509" y="5298971"/>
              <a:ext cx="952500" cy="942975"/>
            </a:xfrm>
            <a:prstGeom prst="ellipse">
              <a:avLst/>
            </a:prstGeom>
            <a:solidFill>
              <a:srgbClr val="FFD966"/>
            </a:solidFill>
            <a:ln cap="flat" cmpd="sng" w="76200">
              <a:solidFill>
                <a:srgbClr val="00206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descr="The Foregen Rough One Regular" id="97" name="Google Shape;97;p1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1912695" y="5769197"/>
              <a:ext cx="219075" cy="36195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The Foregen Rough One Regular" id="98" name="Google Shape;98;p1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1757420" y="5507287"/>
              <a:ext cx="494393" cy="202961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99" name="Google Shape;99;p1"/>
          <p:cNvGrpSpPr/>
          <p:nvPr/>
        </p:nvGrpSpPr>
        <p:grpSpPr>
          <a:xfrm>
            <a:off x="6035068" y="8222328"/>
            <a:ext cx="513874" cy="497702"/>
            <a:chOff x="5088125" y="8219239"/>
            <a:chExt cx="952500" cy="942975"/>
          </a:xfrm>
        </p:grpSpPr>
        <p:sp>
          <p:nvSpPr>
            <p:cNvPr id="100" name="Google Shape;100;p1"/>
            <p:cNvSpPr/>
            <p:nvPr/>
          </p:nvSpPr>
          <p:spPr>
            <a:xfrm>
              <a:off x="5088125" y="8219239"/>
              <a:ext cx="952500" cy="942975"/>
            </a:xfrm>
            <a:prstGeom prst="ellipse">
              <a:avLst/>
            </a:prstGeom>
            <a:solidFill>
              <a:srgbClr val="FFD966"/>
            </a:solidFill>
            <a:ln cap="flat" cmpd="sng" w="76200">
              <a:solidFill>
                <a:srgbClr val="00206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descr="The Foregen Rough One Regular" id="101" name="Google Shape;101;p1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5457542" y="8644497"/>
              <a:ext cx="226518" cy="44171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The Foregen Rough One Regular" id="102" name="Google Shape;102;p1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5293973" y="8400801"/>
              <a:ext cx="494393" cy="202961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03" name="Google Shape;103;p1"/>
          <p:cNvSpPr txBox="1"/>
          <p:nvPr/>
        </p:nvSpPr>
        <p:spPr>
          <a:xfrm>
            <a:off x="651287" y="8898961"/>
            <a:ext cx="17532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ASSESSMENT AREA 1</a:t>
            </a:r>
            <a:endParaRPr b="1" i="0" sz="1100" u="none" cap="none" strike="noStrik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1"/>
          <p:cNvSpPr txBox="1"/>
          <p:nvPr/>
        </p:nvSpPr>
        <p:spPr>
          <a:xfrm>
            <a:off x="672274" y="9186414"/>
            <a:ext cx="1711200" cy="23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-GB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Approach to Rehearsal</a:t>
            </a:r>
            <a:endParaRPr b="1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1"/>
          <p:cNvSpPr/>
          <p:nvPr/>
        </p:nvSpPr>
        <p:spPr>
          <a:xfrm>
            <a:off x="2629038" y="8784412"/>
            <a:ext cx="1599900" cy="746700"/>
          </a:xfrm>
          <a:prstGeom prst="roundRect">
            <a:avLst>
              <a:gd fmla="val 17194" name="adj"/>
            </a:avLst>
          </a:prstGeom>
          <a:solidFill>
            <a:srgbClr val="FFD966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"/>
          <p:cNvSpPr/>
          <p:nvPr/>
        </p:nvSpPr>
        <p:spPr>
          <a:xfrm>
            <a:off x="4523782" y="8789461"/>
            <a:ext cx="1599900" cy="746700"/>
          </a:xfrm>
          <a:prstGeom prst="roundRect">
            <a:avLst>
              <a:gd fmla="val 17194" name="adj"/>
            </a:avLst>
          </a:prstGeom>
          <a:solidFill>
            <a:srgbClr val="FFD966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"/>
          <p:cNvSpPr txBox="1"/>
          <p:nvPr/>
        </p:nvSpPr>
        <p:spPr>
          <a:xfrm>
            <a:off x="4468136" y="9183253"/>
            <a:ext cx="1711200" cy="23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-GB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Reflection and Resilience</a:t>
            </a:r>
            <a:endParaRPr b="1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"/>
          <p:cNvSpPr txBox="1"/>
          <p:nvPr/>
        </p:nvSpPr>
        <p:spPr>
          <a:xfrm>
            <a:off x="2581981" y="9121672"/>
            <a:ext cx="16662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-GB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Skill Confidence</a:t>
            </a:r>
            <a:endParaRPr b="1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-GB" sz="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Characterisation, Genre, techniques, practitioner, script/ devising exploration</a:t>
            </a:r>
            <a:endParaRPr b="1" i="0" sz="5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Image result for cool arrow" id="109" name="Google Shape;109;p1"/>
          <p:cNvPicPr preferRelativeResize="0"/>
          <p:nvPr/>
        </p:nvPicPr>
        <p:blipFill rotWithShape="1">
          <a:blip r:embed="rId7">
            <a:alphaModFix/>
          </a:blip>
          <a:srcRect b="36711" l="24739" r="26191" t="21333"/>
          <a:stretch/>
        </p:blipFill>
        <p:spPr>
          <a:xfrm rot="5400000">
            <a:off x="2321369" y="9027072"/>
            <a:ext cx="199798" cy="25343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 result for cool arrow" id="110" name="Google Shape;110;p1"/>
          <p:cNvPicPr preferRelativeResize="0"/>
          <p:nvPr/>
        </p:nvPicPr>
        <p:blipFill rotWithShape="1">
          <a:blip r:embed="rId7">
            <a:alphaModFix/>
          </a:blip>
          <a:srcRect b="36711" l="24739" r="26191" t="21333"/>
          <a:stretch/>
        </p:blipFill>
        <p:spPr>
          <a:xfrm rot="5400000">
            <a:off x="4241068" y="9019305"/>
            <a:ext cx="199798" cy="25343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1" name="Google Shape;111;p1"/>
          <p:cNvCxnSpPr/>
          <p:nvPr/>
        </p:nvCxnSpPr>
        <p:spPr>
          <a:xfrm>
            <a:off x="1688748" y="6975290"/>
            <a:ext cx="7643" cy="942975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2" name="Google Shape;112;p1"/>
          <p:cNvCxnSpPr/>
          <p:nvPr/>
        </p:nvCxnSpPr>
        <p:spPr>
          <a:xfrm>
            <a:off x="1674812" y="5530152"/>
            <a:ext cx="7643" cy="942975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3" name="Google Shape;113;p1"/>
          <p:cNvCxnSpPr/>
          <p:nvPr/>
        </p:nvCxnSpPr>
        <p:spPr>
          <a:xfrm>
            <a:off x="5352766" y="5497163"/>
            <a:ext cx="1130584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4" name="Google Shape;114;p1"/>
          <p:cNvCxnSpPr/>
          <p:nvPr/>
        </p:nvCxnSpPr>
        <p:spPr>
          <a:xfrm rot="10800000">
            <a:off x="4788102" y="3993548"/>
            <a:ext cx="8255" cy="965017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5" name="Google Shape;115;p1"/>
          <p:cNvCxnSpPr/>
          <p:nvPr/>
        </p:nvCxnSpPr>
        <p:spPr>
          <a:xfrm>
            <a:off x="340215" y="4066129"/>
            <a:ext cx="989548" cy="1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6" name="Google Shape;116;p1"/>
          <p:cNvCxnSpPr/>
          <p:nvPr/>
        </p:nvCxnSpPr>
        <p:spPr>
          <a:xfrm flipH="1" rot="10800000">
            <a:off x="255560" y="836052"/>
            <a:ext cx="982699" cy="6797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17" name="Google Shape;117;p1"/>
          <p:cNvSpPr txBox="1"/>
          <p:nvPr/>
        </p:nvSpPr>
        <p:spPr>
          <a:xfrm>
            <a:off x="2587525" y="8907350"/>
            <a:ext cx="17532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ASSESSMENT AREA 2</a:t>
            </a:r>
            <a:endParaRPr b="1" i="0" sz="1100" u="none" cap="none" strike="noStrik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1"/>
          <p:cNvSpPr txBox="1"/>
          <p:nvPr/>
        </p:nvSpPr>
        <p:spPr>
          <a:xfrm>
            <a:off x="4446675" y="8904275"/>
            <a:ext cx="17418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ASSESSMENT AREA 3</a:t>
            </a:r>
            <a:endParaRPr b="1" i="0" sz="1100" u="none" cap="none" strike="noStrik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19" name="Google Shape;119;p1"/>
          <p:cNvGrpSpPr/>
          <p:nvPr/>
        </p:nvGrpSpPr>
        <p:grpSpPr>
          <a:xfrm>
            <a:off x="3183656" y="5445658"/>
            <a:ext cx="541687" cy="517882"/>
            <a:chOff x="3847275" y="6773926"/>
            <a:chExt cx="952500" cy="942975"/>
          </a:xfrm>
        </p:grpSpPr>
        <p:sp>
          <p:nvSpPr>
            <p:cNvPr id="120" name="Google Shape;120;p1"/>
            <p:cNvSpPr/>
            <p:nvPr/>
          </p:nvSpPr>
          <p:spPr>
            <a:xfrm>
              <a:off x="3847275" y="6773926"/>
              <a:ext cx="952500" cy="942975"/>
            </a:xfrm>
            <a:prstGeom prst="ellipse">
              <a:avLst/>
            </a:prstGeom>
            <a:solidFill>
              <a:srgbClr val="FFD966"/>
            </a:solidFill>
            <a:ln cap="flat" cmpd="sng" w="76200">
              <a:solidFill>
                <a:srgbClr val="00206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descr="The Foregen Rough One Regular" id="121" name="Google Shape;121;p1"/>
            <p:cNvPicPr preferRelativeResize="0"/>
            <p:nvPr/>
          </p:nvPicPr>
          <p:blipFill rotWithShape="1">
            <a:blip r:embed="rId8">
              <a:alphaModFix/>
            </a:blip>
            <a:srcRect b="0" l="0" r="0" t="0"/>
            <a:stretch/>
          </p:blipFill>
          <p:spPr>
            <a:xfrm>
              <a:off x="4161418" y="7177374"/>
              <a:ext cx="324212" cy="40165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The Foregen Rough One Regular" id="122" name="Google Shape;122;p1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4069903" y="6966492"/>
              <a:ext cx="494393" cy="202961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23" name="Google Shape;123;p1"/>
          <p:cNvSpPr txBox="1"/>
          <p:nvPr/>
        </p:nvSpPr>
        <p:spPr>
          <a:xfrm>
            <a:off x="4287507" y="1477800"/>
            <a:ext cx="1959900" cy="21540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GB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6: TECHNICAL THEATRE PROJECT</a:t>
            </a:r>
            <a:endParaRPr b="1" i="0" sz="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1"/>
          <p:cNvSpPr txBox="1"/>
          <p:nvPr/>
        </p:nvSpPr>
        <p:spPr>
          <a:xfrm>
            <a:off x="283625" y="1475075"/>
            <a:ext cx="2216400" cy="21540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GB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4: OUR DAY OUT SCRIPT EXPLORATION</a:t>
            </a:r>
            <a:endParaRPr b="1" i="0" sz="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1"/>
          <p:cNvSpPr txBox="1"/>
          <p:nvPr/>
        </p:nvSpPr>
        <p:spPr>
          <a:xfrm>
            <a:off x="3984274" y="2638738"/>
            <a:ext cx="1798200" cy="21540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1" i="0" lang="en-GB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1:REFUGEE BOY  </a:t>
            </a:r>
            <a:endParaRPr b="1" i="0" sz="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1"/>
          <p:cNvSpPr txBox="1"/>
          <p:nvPr/>
        </p:nvSpPr>
        <p:spPr>
          <a:xfrm>
            <a:off x="5583550" y="4100013"/>
            <a:ext cx="982800" cy="46170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GB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2: THEATRE PRACTITIONER: OFF BALANCE </a:t>
            </a:r>
            <a:endParaRPr b="1" i="0" sz="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1"/>
          <p:cNvSpPr txBox="1"/>
          <p:nvPr/>
        </p:nvSpPr>
        <p:spPr>
          <a:xfrm>
            <a:off x="3853475" y="5361025"/>
            <a:ext cx="1666200" cy="33870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1" i="0" lang="en-GB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1: CONTEXT RESEARCH: </a:t>
            </a:r>
            <a:endParaRPr b="1" i="0" sz="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b="1" i="0" lang="en-GB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HISTORICAL WAR</a:t>
            </a:r>
            <a:endParaRPr b="1" i="0" sz="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1"/>
          <p:cNvSpPr txBox="1"/>
          <p:nvPr/>
        </p:nvSpPr>
        <p:spPr>
          <a:xfrm>
            <a:off x="4154563" y="3844463"/>
            <a:ext cx="1358700" cy="21540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GB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3: LORD OF THE FLIES</a:t>
            </a:r>
            <a:endParaRPr b="1" i="0" sz="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1"/>
          <p:cNvSpPr txBox="1"/>
          <p:nvPr/>
        </p:nvSpPr>
        <p:spPr>
          <a:xfrm>
            <a:off x="228650" y="6889425"/>
            <a:ext cx="1272600" cy="33870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GB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4: MIME AND SILENT MOVIES</a:t>
            </a:r>
            <a:endParaRPr b="1" i="0" sz="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1"/>
          <p:cNvSpPr txBox="1"/>
          <p:nvPr/>
        </p:nvSpPr>
        <p:spPr>
          <a:xfrm>
            <a:off x="3390800" y="6870775"/>
            <a:ext cx="1599900" cy="33870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GB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2: DEVISING TECHNIQUES - DARKWOOD MANOR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1"/>
          <p:cNvSpPr txBox="1"/>
          <p:nvPr/>
        </p:nvSpPr>
        <p:spPr>
          <a:xfrm>
            <a:off x="1579288" y="6884025"/>
            <a:ext cx="1741800" cy="33870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GB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3: CREATING CHARACTERS AND CONTEXTS</a:t>
            </a:r>
            <a:endParaRPr b="1" i="0" sz="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1"/>
          <p:cNvSpPr txBox="1"/>
          <p:nvPr/>
        </p:nvSpPr>
        <p:spPr>
          <a:xfrm>
            <a:off x="4302866" y="1675887"/>
            <a:ext cx="1943100" cy="923400"/>
          </a:xfrm>
          <a:prstGeom prst="rect">
            <a:avLst/>
          </a:prstGeom>
          <a:solidFill>
            <a:srgbClr val="EAD1DC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3970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Char char="-"/>
            </a:pPr>
            <a:r>
              <a:rPr lang="en-GB" sz="600">
                <a:solidFill>
                  <a:schemeClr val="dk1"/>
                </a:solidFill>
              </a:rPr>
              <a:t>To consolidate our characterisation choices to enable us to create complex characters and how we explore that through design</a:t>
            </a:r>
            <a:endParaRPr sz="6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chemeClr val="dk1"/>
              </a:solidFill>
            </a:endParaRPr>
          </a:p>
          <a:p>
            <a:pPr indent="-13970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Char char="-"/>
            </a:pPr>
            <a:r>
              <a:rPr lang="en-GB" sz="600">
                <a:solidFill>
                  <a:schemeClr val="dk1"/>
                </a:solidFill>
              </a:rPr>
              <a:t>To choose a genre or style of choice, incorporating knowledge taught</a:t>
            </a:r>
            <a:endParaRPr sz="6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chemeClr val="dk1"/>
              </a:solidFill>
            </a:endParaRPr>
          </a:p>
          <a:p>
            <a:pPr indent="-13970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Char char="-"/>
            </a:pPr>
            <a:r>
              <a:rPr lang="en-GB" sz="600">
                <a:solidFill>
                  <a:schemeClr val="dk1"/>
                </a:solidFill>
              </a:rPr>
              <a:t>To incorporate relevant techniques that will enhance your intentions for your design </a:t>
            </a:r>
            <a:endParaRPr sz="600">
              <a:solidFill>
                <a:schemeClr val="dk1"/>
              </a:solidFill>
            </a:endParaRPr>
          </a:p>
        </p:txBody>
      </p:sp>
      <p:sp>
        <p:nvSpPr>
          <p:cNvPr id="133" name="Google Shape;133;p1"/>
          <p:cNvSpPr txBox="1"/>
          <p:nvPr/>
        </p:nvSpPr>
        <p:spPr>
          <a:xfrm>
            <a:off x="1657975" y="4093300"/>
            <a:ext cx="1272600" cy="1200600"/>
          </a:xfrm>
          <a:prstGeom prst="rect">
            <a:avLst/>
          </a:prstGeom>
          <a:solidFill>
            <a:srgbClr val="EAD1DC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>
                <a:solidFill>
                  <a:schemeClr val="dk1"/>
                </a:solidFill>
              </a:rPr>
              <a:t>To focus on pitch and gait when creating characters</a:t>
            </a:r>
            <a:endParaRPr sz="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>
                <a:solidFill>
                  <a:schemeClr val="dk1"/>
                </a:solidFill>
              </a:rPr>
              <a:t>To be introduced to practitioners ‘Kneehigh’</a:t>
            </a:r>
            <a:endParaRPr sz="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>
                <a:solidFill>
                  <a:schemeClr val="dk1"/>
                </a:solidFill>
              </a:rPr>
              <a:t>To incorporate the technique of puppetry</a:t>
            </a:r>
            <a:endParaRPr sz="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>
                <a:solidFill>
                  <a:schemeClr val="dk1"/>
                </a:solidFill>
              </a:rPr>
              <a:t>To explore storytelling in the style of Kneehigh using their adaptation of Hansel and Gretel</a:t>
            </a:r>
            <a:endParaRPr sz="600"/>
          </a:p>
        </p:txBody>
      </p:sp>
      <p:sp>
        <p:nvSpPr>
          <p:cNvPr id="134" name="Google Shape;134;p1"/>
          <p:cNvSpPr txBox="1"/>
          <p:nvPr/>
        </p:nvSpPr>
        <p:spPr>
          <a:xfrm>
            <a:off x="3975425" y="2846188"/>
            <a:ext cx="1815900" cy="923400"/>
          </a:xfrm>
          <a:prstGeom prst="rect">
            <a:avLst/>
          </a:prstGeom>
          <a:solidFill>
            <a:srgbClr val="EAD1DC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>
                <a:solidFill>
                  <a:schemeClr val="dk1"/>
                </a:solidFill>
              </a:rPr>
              <a:t>To explore empathy and how this may influence characterisation decisions</a:t>
            </a:r>
            <a:endParaRPr sz="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>
                <a:solidFill>
                  <a:schemeClr val="dk1"/>
                </a:solidFill>
              </a:rPr>
              <a:t>To explore the genre of tragedy</a:t>
            </a:r>
            <a:endParaRPr sz="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>
                <a:solidFill>
                  <a:schemeClr val="dk1"/>
                </a:solidFill>
              </a:rPr>
              <a:t>To practice the use of mirroring  as a technique</a:t>
            </a:r>
            <a:endParaRPr sz="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>
                <a:solidFill>
                  <a:schemeClr val="dk1"/>
                </a:solidFill>
              </a:rPr>
              <a:t>To start to consider playwright’s intention when exploring text</a:t>
            </a:r>
            <a:endParaRPr sz="600">
              <a:solidFill>
                <a:schemeClr val="dk1"/>
              </a:solidFill>
            </a:endParaRPr>
          </a:p>
        </p:txBody>
      </p:sp>
      <p:sp>
        <p:nvSpPr>
          <p:cNvPr id="135" name="Google Shape;135;p1"/>
          <p:cNvSpPr txBox="1"/>
          <p:nvPr/>
        </p:nvSpPr>
        <p:spPr>
          <a:xfrm>
            <a:off x="4154600" y="4063950"/>
            <a:ext cx="1358700" cy="1293000"/>
          </a:xfrm>
          <a:prstGeom prst="rect">
            <a:avLst/>
          </a:prstGeom>
          <a:solidFill>
            <a:srgbClr val="EAD1DC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>
                <a:solidFill>
                  <a:schemeClr val="dk1"/>
                </a:solidFill>
              </a:rPr>
              <a:t>To use characterisation decisions to focus on interactions and relationships between characters</a:t>
            </a:r>
            <a:endParaRPr sz="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>
                <a:solidFill>
                  <a:schemeClr val="dk1"/>
                </a:solidFill>
              </a:rPr>
              <a:t>To be introduced and work in the genre of Action and Adventure</a:t>
            </a:r>
            <a:endParaRPr sz="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>
                <a:solidFill>
                  <a:schemeClr val="dk1"/>
                </a:solidFill>
              </a:rPr>
              <a:t>To incorporate the technique ‘point of focus’ </a:t>
            </a:r>
            <a:endParaRPr sz="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>
                <a:solidFill>
                  <a:schemeClr val="dk1"/>
                </a:solidFill>
              </a:rPr>
              <a:t>To use script to explore creating tension and excitement for an audience</a:t>
            </a:r>
            <a:endParaRPr sz="600">
              <a:solidFill>
                <a:schemeClr val="dk1"/>
              </a:solidFill>
            </a:endParaRPr>
          </a:p>
        </p:txBody>
      </p:sp>
      <p:sp>
        <p:nvSpPr>
          <p:cNvPr id="136" name="Google Shape;136;p1"/>
          <p:cNvSpPr txBox="1"/>
          <p:nvPr/>
        </p:nvSpPr>
        <p:spPr>
          <a:xfrm>
            <a:off x="5566150" y="4589125"/>
            <a:ext cx="982800" cy="1754700"/>
          </a:xfrm>
          <a:prstGeom prst="rect">
            <a:avLst/>
          </a:prstGeom>
          <a:solidFill>
            <a:srgbClr val="EAD1DC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>
                <a:solidFill>
                  <a:schemeClr val="dk1"/>
                </a:solidFill>
              </a:rPr>
              <a:t>To experiment with the use of abstract vocalisation in a performance</a:t>
            </a:r>
            <a:endParaRPr sz="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>
                <a:solidFill>
                  <a:schemeClr val="dk1"/>
                </a:solidFill>
              </a:rPr>
              <a:t>To be introduced and work in the style of Physical Theatre </a:t>
            </a:r>
            <a:endParaRPr sz="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>
                <a:solidFill>
                  <a:schemeClr val="dk1"/>
                </a:solidFill>
              </a:rPr>
              <a:t>To devise using inspiration from Off Balance Theatre Company’s ‘Robin Hood’ performance, incorporating their techniques such as ‘hand mime, small to big'</a:t>
            </a:r>
            <a:endParaRPr sz="600">
              <a:solidFill>
                <a:schemeClr val="dk1"/>
              </a:solidFill>
            </a:endParaRPr>
          </a:p>
        </p:txBody>
      </p:sp>
      <p:sp>
        <p:nvSpPr>
          <p:cNvPr id="137" name="Google Shape;137;p1"/>
          <p:cNvSpPr txBox="1"/>
          <p:nvPr/>
        </p:nvSpPr>
        <p:spPr>
          <a:xfrm>
            <a:off x="3855100" y="5702275"/>
            <a:ext cx="1666200" cy="1108200"/>
          </a:xfrm>
          <a:prstGeom prst="rect">
            <a:avLst/>
          </a:prstGeom>
          <a:solidFill>
            <a:srgbClr val="EAD1DC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sz="600">
                <a:solidFill>
                  <a:schemeClr val="dk1"/>
                </a:solidFill>
              </a:rPr>
              <a:t>To seek inspiration from real life historical figures to inspire characterisation</a:t>
            </a:r>
            <a:endParaRPr sz="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>
                <a:solidFill>
                  <a:schemeClr val="dk1"/>
                </a:solidFill>
              </a:rPr>
              <a:t>To be introduced to and work in the style of Verbatim Theatre </a:t>
            </a:r>
            <a:endParaRPr sz="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>
                <a:solidFill>
                  <a:schemeClr val="dk1"/>
                </a:solidFill>
              </a:rPr>
              <a:t>To incorporate the technique of thought tracking </a:t>
            </a:r>
            <a:endParaRPr sz="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>
                <a:solidFill>
                  <a:schemeClr val="dk1"/>
                </a:solidFill>
              </a:rPr>
              <a:t>To use real artefacts from war as stimulus for devising and War Horse.</a:t>
            </a:r>
            <a:endParaRPr sz="600">
              <a:solidFill>
                <a:schemeClr val="dk1"/>
              </a:solidFill>
              <a:highlight>
                <a:srgbClr val="FFFF00"/>
              </a:highlight>
            </a:endParaRPr>
          </a:p>
        </p:txBody>
      </p:sp>
      <p:sp>
        <p:nvSpPr>
          <p:cNvPr id="138" name="Google Shape;138;p1"/>
          <p:cNvSpPr txBox="1"/>
          <p:nvPr/>
        </p:nvSpPr>
        <p:spPr>
          <a:xfrm>
            <a:off x="283625" y="5613025"/>
            <a:ext cx="1272600" cy="1200600"/>
          </a:xfrm>
          <a:prstGeom prst="rect">
            <a:avLst/>
          </a:prstGeom>
          <a:solidFill>
            <a:srgbClr val="EAD1DC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>
                <a:solidFill>
                  <a:schemeClr val="dk1"/>
                </a:solidFill>
              </a:rPr>
              <a:t>To seek inspiration from real life people to inspire characterisation decisions</a:t>
            </a:r>
            <a:endParaRPr sz="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>
                <a:solidFill>
                  <a:schemeClr val="dk1"/>
                </a:solidFill>
              </a:rPr>
              <a:t>To be inspired by the practitioner Stanislavski</a:t>
            </a:r>
            <a:endParaRPr sz="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>
                <a:solidFill>
                  <a:schemeClr val="dk1"/>
                </a:solidFill>
              </a:rPr>
              <a:t>To use the drama technique of thought tracking</a:t>
            </a:r>
            <a:endParaRPr sz="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>
                <a:solidFill>
                  <a:schemeClr val="dk1"/>
                </a:solidFill>
              </a:rPr>
              <a:t>To begin to explore bringing a script to life</a:t>
            </a:r>
            <a:endParaRPr sz="600">
              <a:solidFill>
                <a:schemeClr val="dk1"/>
              </a:solidFill>
            </a:endParaRPr>
          </a:p>
        </p:txBody>
      </p:sp>
      <p:sp>
        <p:nvSpPr>
          <p:cNvPr id="139" name="Google Shape;139;p1"/>
          <p:cNvSpPr txBox="1"/>
          <p:nvPr/>
        </p:nvSpPr>
        <p:spPr>
          <a:xfrm>
            <a:off x="3389300" y="7208063"/>
            <a:ext cx="1602900" cy="1108200"/>
          </a:xfrm>
          <a:prstGeom prst="rect">
            <a:avLst/>
          </a:prstGeom>
          <a:solidFill>
            <a:srgbClr val="EAD1DC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>
                <a:solidFill>
                  <a:schemeClr val="dk1"/>
                </a:solidFill>
              </a:rPr>
              <a:t>To create a character with a name, age and personality</a:t>
            </a:r>
            <a:endParaRPr sz="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>
                <a:solidFill>
                  <a:schemeClr val="dk1"/>
                </a:solidFill>
              </a:rPr>
              <a:t>To explore the horror genre through the use of abstract vocalisation</a:t>
            </a:r>
            <a:endParaRPr sz="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>
                <a:solidFill>
                  <a:schemeClr val="dk1"/>
                </a:solidFill>
              </a:rPr>
              <a:t>To enhance atmosphere using the technique of body props </a:t>
            </a:r>
            <a:endParaRPr sz="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>
                <a:solidFill>
                  <a:schemeClr val="dk1"/>
                </a:solidFill>
              </a:rPr>
              <a:t>To experience devising using a video stimulus</a:t>
            </a:r>
            <a:endParaRPr sz="600">
              <a:solidFill>
                <a:schemeClr val="dk1"/>
              </a:solidFill>
            </a:endParaRPr>
          </a:p>
        </p:txBody>
      </p:sp>
      <p:sp>
        <p:nvSpPr>
          <p:cNvPr id="140" name="Google Shape;140;p1"/>
          <p:cNvSpPr txBox="1"/>
          <p:nvPr/>
        </p:nvSpPr>
        <p:spPr>
          <a:xfrm>
            <a:off x="1579300" y="7209413"/>
            <a:ext cx="1741800" cy="1108200"/>
          </a:xfrm>
          <a:prstGeom prst="rect">
            <a:avLst/>
          </a:prstGeom>
          <a:solidFill>
            <a:srgbClr val="EAD1DC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>
                <a:solidFill>
                  <a:schemeClr val="dk1"/>
                </a:solidFill>
              </a:rPr>
              <a:t>To create a character different to you using head to toe physicalisation and vocalisation</a:t>
            </a:r>
            <a:endParaRPr sz="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>
                <a:solidFill>
                  <a:schemeClr val="dk1"/>
                </a:solidFill>
              </a:rPr>
              <a:t>To explore the genre of comedy by using exaggeration</a:t>
            </a:r>
            <a:endParaRPr sz="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>
                <a:solidFill>
                  <a:schemeClr val="dk1"/>
                </a:solidFill>
              </a:rPr>
              <a:t>To consider power of a character using the technique of levels</a:t>
            </a:r>
            <a:endParaRPr sz="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>
                <a:solidFill>
                  <a:schemeClr val="dk1"/>
                </a:solidFill>
              </a:rPr>
              <a:t>To experiment with devising from an object stimulus</a:t>
            </a:r>
            <a:endParaRPr sz="600">
              <a:solidFill>
                <a:schemeClr val="dk1"/>
              </a:solidFill>
            </a:endParaRPr>
          </a:p>
        </p:txBody>
      </p:sp>
      <p:sp>
        <p:nvSpPr>
          <p:cNvPr id="141" name="Google Shape;141;p1"/>
          <p:cNvSpPr txBox="1"/>
          <p:nvPr/>
        </p:nvSpPr>
        <p:spPr>
          <a:xfrm>
            <a:off x="1231512" y="268018"/>
            <a:ext cx="4830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-GB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KEY STAGE 3 DRAMA CURRICULUM MAP</a:t>
            </a:r>
            <a:endParaRPr b="1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1"/>
          <p:cNvSpPr txBox="1"/>
          <p:nvPr/>
        </p:nvSpPr>
        <p:spPr>
          <a:xfrm>
            <a:off x="2501125" y="1473450"/>
            <a:ext cx="1753200" cy="21540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GB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5: MARK WHEELLER </a:t>
            </a:r>
            <a:r>
              <a:rPr b="1" lang="en-GB" sz="800">
                <a:solidFill>
                  <a:schemeClr val="dk1"/>
                </a:solidFill>
              </a:rPr>
              <a:t>PLAYS</a:t>
            </a:r>
            <a:r>
              <a:rPr b="1" i="0" lang="en-GB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b="1" i="0" sz="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p1"/>
          <p:cNvSpPr txBox="1"/>
          <p:nvPr/>
        </p:nvSpPr>
        <p:spPr>
          <a:xfrm>
            <a:off x="2500025" y="1669475"/>
            <a:ext cx="1791600" cy="1015800"/>
          </a:xfrm>
          <a:prstGeom prst="rect">
            <a:avLst/>
          </a:prstGeom>
          <a:solidFill>
            <a:srgbClr val="EAD1DC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>
                <a:solidFill>
                  <a:schemeClr val="dk1"/>
                </a:solidFill>
              </a:rPr>
              <a:t>To continue to layer characterisation decisions to ensure characters are three dimensional</a:t>
            </a:r>
            <a:endParaRPr sz="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>
                <a:solidFill>
                  <a:schemeClr val="dk1"/>
                </a:solidFill>
              </a:rPr>
              <a:t>To continue to investigate the genre of Theatre in Education</a:t>
            </a:r>
            <a:endParaRPr sz="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>
                <a:solidFill>
                  <a:schemeClr val="dk1"/>
                </a:solidFill>
              </a:rPr>
              <a:t>To question using the technique Hot Seating</a:t>
            </a:r>
            <a:endParaRPr sz="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>
                <a:solidFill>
                  <a:schemeClr val="dk1"/>
                </a:solidFill>
              </a:rPr>
              <a:t>To explore subtext within a script extract when considering how we communicat</a:t>
            </a:r>
            <a:r>
              <a:rPr lang="en-GB" sz="600">
                <a:solidFill>
                  <a:schemeClr val="dk1"/>
                </a:solidFill>
              </a:rPr>
              <a:t>e </a:t>
            </a:r>
            <a:r>
              <a:rPr lang="en-GB" sz="600">
                <a:solidFill>
                  <a:schemeClr val="dk1"/>
                </a:solidFill>
              </a:rPr>
              <a:t>ideas to the audience</a:t>
            </a:r>
            <a:endParaRPr sz="600"/>
          </a:p>
        </p:txBody>
      </p:sp>
      <p:sp>
        <p:nvSpPr>
          <p:cNvPr id="144" name="Google Shape;144;p1"/>
          <p:cNvSpPr txBox="1"/>
          <p:nvPr/>
        </p:nvSpPr>
        <p:spPr>
          <a:xfrm>
            <a:off x="283625" y="2620650"/>
            <a:ext cx="1815900" cy="21540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GB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3: STAGE COMBAT   </a:t>
            </a:r>
            <a:endParaRPr b="1" i="0" sz="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1"/>
          <p:cNvSpPr txBox="1"/>
          <p:nvPr/>
        </p:nvSpPr>
        <p:spPr>
          <a:xfrm>
            <a:off x="2145800" y="2619275"/>
            <a:ext cx="1798200" cy="21540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GB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2:INTRODUCTION TO BERKOFF    </a:t>
            </a:r>
            <a:endParaRPr b="1" i="0" sz="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1"/>
          <p:cNvSpPr txBox="1"/>
          <p:nvPr/>
        </p:nvSpPr>
        <p:spPr>
          <a:xfrm>
            <a:off x="276875" y="2800775"/>
            <a:ext cx="1815900" cy="1015800"/>
          </a:xfrm>
          <a:prstGeom prst="rect">
            <a:avLst/>
          </a:prstGeom>
          <a:solidFill>
            <a:srgbClr val="EAD1DC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>
                <a:solidFill>
                  <a:schemeClr val="dk1"/>
                </a:solidFill>
              </a:rPr>
              <a:t>To consider reactions to other characters through characterisation decisions and how this supports believability</a:t>
            </a:r>
            <a:endParaRPr sz="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>
                <a:solidFill>
                  <a:schemeClr val="dk1"/>
                </a:solidFill>
              </a:rPr>
              <a:t>To incorporate Stanislavski’s theories for naturalism</a:t>
            </a:r>
            <a:endParaRPr sz="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>
                <a:solidFill>
                  <a:schemeClr val="dk1"/>
                </a:solidFill>
              </a:rPr>
              <a:t>To introduce the technique of emotion memory </a:t>
            </a:r>
            <a:endParaRPr sz="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>
                <a:solidFill>
                  <a:schemeClr val="dk1"/>
                </a:solidFill>
              </a:rPr>
              <a:t>To devise from a given stimulus about conflict</a:t>
            </a:r>
            <a:endParaRPr sz="600"/>
          </a:p>
        </p:txBody>
      </p:sp>
      <p:sp>
        <p:nvSpPr>
          <p:cNvPr id="147" name="Google Shape;147;p1"/>
          <p:cNvSpPr txBox="1"/>
          <p:nvPr/>
        </p:nvSpPr>
        <p:spPr>
          <a:xfrm>
            <a:off x="2145800" y="2847900"/>
            <a:ext cx="1798200" cy="1015800"/>
          </a:xfrm>
          <a:prstGeom prst="rect">
            <a:avLst/>
          </a:prstGeom>
          <a:solidFill>
            <a:srgbClr val="EAD1DC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>
                <a:solidFill>
                  <a:schemeClr val="dk1"/>
                </a:solidFill>
              </a:rPr>
              <a:t>To explore how we show changes in emotions through contrasts in characterisation choices</a:t>
            </a:r>
            <a:endParaRPr sz="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>
                <a:solidFill>
                  <a:schemeClr val="dk1"/>
                </a:solidFill>
              </a:rPr>
              <a:t>To explore the practitioner Steven Berkoff </a:t>
            </a:r>
            <a:endParaRPr sz="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>
                <a:solidFill>
                  <a:schemeClr val="dk1"/>
                </a:solidFill>
              </a:rPr>
              <a:t>To experiment with the technique of breaking the fourth wall</a:t>
            </a:r>
            <a:endParaRPr sz="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>
                <a:solidFill>
                  <a:schemeClr val="dk1"/>
                </a:solidFill>
              </a:rPr>
              <a:t>To consider how we can expand on a scripted extract through devising</a:t>
            </a:r>
            <a:endParaRPr sz="600">
              <a:highlight>
                <a:srgbClr val="FFFF00"/>
              </a:highlight>
            </a:endParaRPr>
          </a:p>
        </p:txBody>
      </p:sp>
      <p:sp>
        <p:nvSpPr>
          <p:cNvPr id="148" name="Google Shape;148;p1"/>
          <p:cNvSpPr txBox="1"/>
          <p:nvPr/>
        </p:nvSpPr>
        <p:spPr>
          <a:xfrm>
            <a:off x="226225" y="905750"/>
            <a:ext cx="6366300" cy="5232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1" i="0" lang="en-GB" sz="700" u="none" cap="none" strike="noStrike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HOW AM I ASSESSED IN DRAMA?</a:t>
            </a:r>
            <a:endParaRPr b="1" i="0" sz="700" u="none" cap="none" strike="noStrik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1" i="0" lang="en-GB" sz="700" u="none" cap="none" strike="noStrike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Formative feedback given throughout lessons verbally and whole class feedback provided throughout each scheme. Pupils will be working on individual targets throughout the rehearsal process. A summative assessment level will be given during a final performance each scheme. (Foundation, Core, Developmental, Complex).</a:t>
            </a:r>
            <a:endParaRPr b="1" i="0" sz="700" u="none" cap="none" strike="noStrik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1" i="0" lang="en-GB" sz="700" u="none" cap="none" strike="noStrike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Students are assessed in three areas - Approach to Rehearsal, Skill Confidence, and Reflection and Resilience</a:t>
            </a:r>
            <a:endParaRPr b="1" i="0" sz="700" u="none" cap="none" strike="noStrike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1"/>
          <p:cNvSpPr txBox="1"/>
          <p:nvPr/>
        </p:nvSpPr>
        <p:spPr>
          <a:xfrm>
            <a:off x="5060400" y="6882425"/>
            <a:ext cx="1488600" cy="33870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GB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1: INTRODUCTION TO DRAMA</a:t>
            </a:r>
            <a:endParaRPr b="1" i="0" sz="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1"/>
          <p:cNvSpPr txBox="1"/>
          <p:nvPr/>
        </p:nvSpPr>
        <p:spPr>
          <a:xfrm>
            <a:off x="5060400" y="7228125"/>
            <a:ext cx="1474500" cy="1015800"/>
          </a:xfrm>
          <a:prstGeom prst="rect">
            <a:avLst/>
          </a:prstGeom>
          <a:solidFill>
            <a:srgbClr val="EAD1DC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>
                <a:solidFill>
                  <a:schemeClr val="dk1"/>
                </a:solidFill>
              </a:rPr>
              <a:t>To recognise the importance of kindness within team work to encourage confidence for all.</a:t>
            </a:r>
            <a:endParaRPr sz="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>
                <a:solidFill>
                  <a:schemeClr val="dk1"/>
                </a:solidFill>
              </a:rPr>
              <a:t>To begin to explore playing a role that is different to you.</a:t>
            </a:r>
            <a:endParaRPr sz="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>
                <a:solidFill>
                  <a:schemeClr val="dk1"/>
                </a:solidFill>
              </a:rPr>
              <a:t>To experience the stage environment and creating performance work</a:t>
            </a:r>
            <a:endParaRPr sz="600"/>
          </a:p>
        </p:txBody>
      </p:sp>
      <p:sp>
        <p:nvSpPr>
          <p:cNvPr id="151" name="Google Shape;151;p1"/>
          <p:cNvSpPr txBox="1"/>
          <p:nvPr/>
        </p:nvSpPr>
        <p:spPr>
          <a:xfrm>
            <a:off x="283625" y="5278400"/>
            <a:ext cx="1272600" cy="33870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GB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5: SCRIPT INTRODUCTION</a:t>
            </a:r>
            <a:endParaRPr b="1" i="0" sz="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1"/>
          <p:cNvSpPr txBox="1"/>
          <p:nvPr/>
        </p:nvSpPr>
        <p:spPr>
          <a:xfrm>
            <a:off x="228650" y="7218850"/>
            <a:ext cx="1272600" cy="1477500"/>
          </a:xfrm>
          <a:prstGeom prst="rect">
            <a:avLst/>
          </a:prstGeom>
          <a:solidFill>
            <a:srgbClr val="EAD1DC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>
                <a:solidFill>
                  <a:schemeClr val="dk1"/>
                </a:solidFill>
              </a:rPr>
              <a:t>To continue to develop exaggerated characterisation through Physicality (facial expression, gesture, posture, movement)</a:t>
            </a:r>
            <a:endParaRPr sz="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>
                <a:solidFill>
                  <a:schemeClr val="dk1"/>
                </a:solidFill>
              </a:rPr>
              <a:t>To become familiar with the style of Mime</a:t>
            </a:r>
            <a:endParaRPr sz="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>
                <a:solidFill>
                  <a:schemeClr val="dk1"/>
                </a:solidFill>
              </a:rPr>
              <a:t>To include the technique ‘action and reaction’</a:t>
            </a:r>
            <a:endParaRPr sz="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>
                <a:solidFill>
                  <a:schemeClr val="dk1"/>
                </a:solidFill>
              </a:rPr>
              <a:t>To seek inspiration from professionals when devising work</a:t>
            </a:r>
            <a:endParaRPr sz="600">
              <a:solidFill>
                <a:schemeClr val="dk1"/>
              </a:solidFill>
            </a:endParaRPr>
          </a:p>
        </p:txBody>
      </p:sp>
      <p:sp>
        <p:nvSpPr>
          <p:cNvPr id="153" name="Google Shape;153;p1"/>
          <p:cNvSpPr txBox="1"/>
          <p:nvPr/>
        </p:nvSpPr>
        <p:spPr>
          <a:xfrm>
            <a:off x="1674800" y="5373213"/>
            <a:ext cx="1424100" cy="21540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GB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6:MUSICAL THEATRE </a:t>
            </a:r>
            <a:endParaRPr b="1" i="0" sz="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1"/>
          <p:cNvSpPr txBox="1"/>
          <p:nvPr/>
        </p:nvSpPr>
        <p:spPr>
          <a:xfrm>
            <a:off x="1674812" y="5588463"/>
            <a:ext cx="1424100" cy="1200600"/>
          </a:xfrm>
          <a:prstGeom prst="rect">
            <a:avLst/>
          </a:prstGeom>
          <a:solidFill>
            <a:srgbClr val="EAD1DC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>
                <a:solidFill>
                  <a:schemeClr val="dk1"/>
                </a:solidFill>
              </a:rPr>
              <a:t>To consolidate characterisation skills throughout year 7 to play a character completely different to you. </a:t>
            </a:r>
            <a:endParaRPr sz="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>
                <a:solidFill>
                  <a:schemeClr val="dk1"/>
                </a:solidFill>
              </a:rPr>
              <a:t>To be introduced to the genre of musical theatre </a:t>
            </a:r>
            <a:endParaRPr sz="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>
                <a:solidFill>
                  <a:schemeClr val="dk1"/>
                </a:solidFill>
              </a:rPr>
              <a:t>To explore the drama technique ‘levels’ when exploring moments of the script involving power and authority.</a:t>
            </a:r>
            <a:endParaRPr sz="600">
              <a:solidFill>
                <a:schemeClr val="dk1"/>
              </a:solidFill>
            </a:endParaRPr>
          </a:p>
        </p:txBody>
      </p:sp>
      <p:sp>
        <p:nvSpPr>
          <p:cNvPr id="155" name="Google Shape;155;p1"/>
          <p:cNvSpPr txBox="1"/>
          <p:nvPr/>
        </p:nvSpPr>
        <p:spPr>
          <a:xfrm>
            <a:off x="2971025" y="4168825"/>
            <a:ext cx="1149600" cy="1108200"/>
          </a:xfrm>
          <a:prstGeom prst="rect">
            <a:avLst/>
          </a:prstGeom>
          <a:solidFill>
            <a:srgbClr val="EAD1DC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>
                <a:solidFill>
                  <a:schemeClr val="dk1"/>
                </a:solidFill>
              </a:rPr>
              <a:t>To explore emphasis in vocalisation and physicalisation decisions</a:t>
            </a:r>
            <a:endParaRPr sz="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>
                <a:solidFill>
                  <a:schemeClr val="dk1"/>
                </a:solidFill>
              </a:rPr>
              <a:t>To be introduced to the playwright William Shakespeare</a:t>
            </a:r>
            <a:endParaRPr sz="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>
                <a:solidFill>
                  <a:schemeClr val="dk1"/>
                </a:solidFill>
              </a:rPr>
              <a:t>To incorporate the technique ‘Conscience Alley’</a:t>
            </a:r>
            <a:endParaRPr sz="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>
                <a:solidFill>
                  <a:schemeClr val="dk1"/>
                </a:solidFill>
              </a:rPr>
              <a:t>To look at ‘actioning’ when working with script extracts with challenging dialogue</a:t>
            </a:r>
            <a:endParaRPr sz="600">
              <a:highlight>
                <a:srgbClr val="FFFF00"/>
              </a:highlight>
            </a:endParaRPr>
          </a:p>
        </p:txBody>
      </p:sp>
      <p:sp>
        <p:nvSpPr>
          <p:cNvPr id="156" name="Google Shape;156;p1"/>
          <p:cNvSpPr txBox="1"/>
          <p:nvPr/>
        </p:nvSpPr>
        <p:spPr>
          <a:xfrm>
            <a:off x="2971025" y="3875113"/>
            <a:ext cx="1130700" cy="33870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GB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4: INTRODUCING SHAKESPEARE </a:t>
            </a:r>
            <a:endParaRPr b="1" i="0" sz="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1"/>
          <p:cNvSpPr txBox="1"/>
          <p:nvPr/>
        </p:nvSpPr>
        <p:spPr>
          <a:xfrm>
            <a:off x="1645575" y="3893338"/>
            <a:ext cx="1272600" cy="21540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GB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5: OUR DAY OUT  </a:t>
            </a:r>
            <a:endParaRPr b="1" i="0" sz="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1"/>
          <p:cNvSpPr txBox="1"/>
          <p:nvPr/>
        </p:nvSpPr>
        <p:spPr>
          <a:xfrm>
            <a:off x="294875" y="1693863"/>
            <a:ext cx="2193900" cy="923400"/>
          </a:xfrm>
          <a:prstGeom prst="rect">
            <a:avLst/>
          </a:prstGeom>
          <a:solidFill>
            <a:srgbClr val="EAD1DC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>
                <a:solidFill>
                  <a:schemeClr val="dk1"/>
                </a:solidFill>
              </a:rPr>
              <a:t>To look at how characterisation choices can compliment each other when looking at stereotypical characters</a:t>
            </a:r>
            <a:endParaRPr sz="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>
                <a:solidFill>
                  <a:schemeClr val="dk1"/>
                </a:solidFill>
              </a:rPr>
              <a:t>To explore the genre of comedy</a:t>
            </a:r>
            <a:endParaRPr sz="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>
                <a:solidFill>
                  <a:schemeClr val="dk1"/>
                </a:solidFill>
              </a:rPr>
              <a:t>To further develop the use the technique of body props</a:t>
            </a:r>
            <a:endParaRPr sz="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>
                <a:solidFill>
                  <a:schemeClr val="dk1"/>
                </a:solidFill>
              </a:rPr>
              <a:t>To experiment with how we can adapt a script to make it relevant to a contemporary audience</a:t>
            </a:r>
            <a:endParaRPr sz="600"/>
          </a:p>
        </p:txBody>
      </p:sp>
      <p:sp>
        <p:nvSpPr>
          <p:cNvPr id="159" name="Google Shape;159;p1"/>
          <p:cNvSpPr txBox="1"/>
          <p:nvPr/>
        </p:nvSpPr>
        <p:spPr>
          <a:xfrm>
            <a:off x="258825" y="4110475"/>
            <a:ext cx="1358700" cy="1200600"/>
          </a:xfrm>
          <a:prstGeom prst="rect">
            <a:avLst/>
          </a:prstGeom>
          <a:solidFill>
            <a:srgbClr val="EAD1DC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>
                <a:solidFill>
                  <a:schemeClr val="dk1"/>
                </a:solidFill>
              </a:rPr>
              <a:t>To consider emotions of real life people and how that influences characterization decisions</a:t>
            </a:r>
            <a:endParaRPr sz="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>
                <a:solidFill>
                  <a:schemeClr val="dk1"/>
                </a:solidFill>
              </a:rPr>
              <a:t>To be introduced to genre Theatre in Education</a:t>
            </a:r>
            <a:endParaRPr sz="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>
                <a:solidFill>
                  <a:schemeClr val="dk1"/>
                </a:solidFill>
              </a:rPr>
              <a:t>To incorporate the technique split stage</a:t>
            </a:r>
            <a:endParaRPr sz="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>
                <a:solidFill>
                  <a:schemeClr val="dk1"/>
                </a:solidFill>
              </a:rPr>
              <a:t>To devise using real life research as a stimulus</a:t>
            </a:r>
            <a:endParaRPr sz="600">
              <a:solidFill>
                <a:schemeClr val="dk1"/>
              </a:solidFill>
            </a:endParaRPr>
          </a:p>
        </p:txBody>
      </p:sp>
      <p:sp>
        <p:nvSpPr>
          <p:cNvPr id="160" name="Google Shape;160;p1"/>
          <p:cNvSpPr txBox="1"/>
          <p:nvPr/>
        </p:nvSpPr>
        <p:spPr>
          <a:xfrm>
            <a:off x="258825" y="3884525"/>
            <a:ext cx="1358700" cy="21540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GB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6:ISSUE BASED  </a:t>
            </a:r>
            <a:endParaRPr b="1" i="0" sz="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1" name="Google Shape;161;p1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406224" y="116199"/>
            <a:ext cx="785567" cy="7389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2020-03-04T16:08:47Z</dcterms:created>
  <dc:creator>Becky Ashton</dc:creator>
</cp:coreProperties>
</file>