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1" roundtripDataSignature="AMtx7mhKQr91YjL7iitA2SR1LWweRdrU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16327A-6EDC-4BAE-B2EC-21BD289B5CF3}">
  <a:tblStyle styleId="{F716327A-6EDC-4BAE-B2EC-21BD289B5CF3}"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7"/>
          <p:cNvSpPr/>
          <p:nvPr>
            <p:ph idx="2" type="pic"/>
          </p:nvPr>
        </p:nvSpPr>
        <p:spPr>
          <a:xfrm>
            <a:off x="5183188" y="987425"/>
            <a:ext cx="6172200" cy="4873625"/>
          </a:xfrm>
          <a:prstGeom prst="rect">
            <a:avLst/>
          </a:prstGeom>
          <a:noFill/>
          <a:ln>
            <a:noFill/>
          </a:ln>
        </p:spPr>
      </p:sp>
      <p:sp>
        <p:nvSpPr>
          <p:cNvPr id="64" name="Google Shape;64;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8.png"/><Relationship Id="rId7" Type="http://schemas.openxmlformats.org/officeDocument/2006/relationships/image" Target="../media/image13.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3.png"/><Relationship Id="rId7" Type="http://schemas.openxmlformats.org/officeDocument/2006/relationships/image" Target="../media/image17.png"/><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22.png"/><Relationship Id="rId7" Type="http://schemas.openxmlformats.org/officeDocument/2006/relationships/image" Target="../media/image9.png"/><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title"/>
          </p:nvPr>
        </p:nvSpPr>
        <p:spPr>
          <a:xfrm>
            <a:off x="838200" y="0"/>
            <a:ext cx="10515600" cy="9516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3200"/>
              <a:buFont typeface="Calibri"/>
              <a:buNone/>
            </a:pPr>
            <a:r>
              <a:rPr b="1" lang="en-US" sz="3200">
                <a:solidFill>
                  <a:srgbClr val="C00000"/>
                </a:solidFill>
              </a:rPr>
              <a:t>Key Stage 3 Drama Curriculum Overview </a:t>
            </a:r>
            <a:endParaRPr/>
          </a:p>
        </p:txBody>
      </p:sp>
      <p:sp>
        <p:nvSpPr>
          <p:cNvPr id="85" name="Google Shape;85;p1"/>
          <p:cNvSpPr txBox="1"/>
          <p:nvPr>
            <p:ph idx="1" type="body"/>
          </p:nvPr>
        </p:nvSpPr>
        <p:spPr>
          <a:xfrm>
            <a:off x="633984" y="914400"/>
            <a:ext cx="10960608" cy="559612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chemeClr val="dk1"/>
              </a:buClr>
              <a:buSzPct val="100000"/>
              <a:buNone/>
            </a:pPr>
            <a:r>
              <a:rPr lang="en-US"/>
              <a:t>Drama at Ashlawn encourages students to build their confidence in both the subject specific skills and knowledge taught, and life long learning skills such as </a:t>
            </a:r>
            <a:r>
              <a:rPr b="1" i="1" lang="en-US"/>
              <a:t>working with others, self reflection</a:t>
            </a:r>
            <a:r>
              <a:rPr lang="en-US"/>
              <a:t>, and </a:t>
            </a:r>
            <a:r>
              <a:rPr b="1" i="1" lang="en-US"/>
              <a:t>problem solving</a:t>
            </a:r>
            <a:r>
              <a:rPr lang="en-US"/>
              <a:t>. We aim for our lessons to be enjoyable and accessible for all learners and a place for us to celebrate our varying ideas, personalities and approaches.</a:t>
            </a:r>
            <a:endParaRPr/>
          </a:p>
          <a:p>
            <a:pPr indent="0" lvl="0" marL="0" rtl="0" algn="l">
              <a:lnSpc>
                <a:spcPct val="90000"/>
              </a:lnSpc>
              <a:spcBef>
                <a:spcPts val="1000"/>
              </a:spcBef>
              <a:spcAft>
                <a:spcPts val="0"/>
              </a:spcAft>
              <a:buClr>
                <a:schemeClr val="dk1"/>
              </a:buClr>
              <a:buSzPct val="100000"/>
              <a:buNone/>
            </a:pPr>
            <a:r>
              <a:t/>
            </a:r>
            <a:endParaRPr u="sng">
              <a:solidFill>
                <a:srgbClr val="00B050"/>
              </a:solidFill>
            </a:endParaRPr>
          </a:p>
          <a:p>
            <a:pPr indent="0" lvl="0" marL="0" rtl="0" algn="l">
              <a:lnSpc>
                <a:spcPct val="90000"/>
              </a:lnSpc>
              <a:spcBef>
                <a:spcPts val="1000"/>
              </a:spcBef>
              <a:spcAft>
                <a:spcPts val="0"/>
              </a:spcAft>
              <a:buClr>
                <a:srgbClr val="833C0B"/>
              </a:buClr>
              <a:buSzPct val="100000"/>
              <a:buNone/>
            </a:pPr>
            <a:r>
              <a:rPr lang="en-US" u="sng">
                <a:solidFill>
                  <a:srgbClr val="833C0B"/>
                </a:solidFill>
              </a:rPr>
              <a:t>Assessment</a:t>
            </a:r>
            <a:endParaRPr/>
          </a:p>
          <a:p>
            <a:pPr indent="0" lvl="0" marL="0" rtl="0" algn="l">
              <a:lnSpc>
                <a:spcPct val="90000"/>
              </a:lnSpc>
              <a:spcBef>
                <a:spcPts val="1000"/>
              </a:spcBef>
              <a:spcAft>
                <a:spcPts val="0"/>
              </a:spcAft>
              <a:buClr>
                <a:schemeClr val="dk1"/>
              </a:buClr>
              <a:buSzPct val="100000"/>
              <a:buNone/>
            </a:pPr>
            <a:r>
              <a:rPr lang="en-US"/>
              <a:t>Assessment will explore what we have learnt and we will provide feedback on:</a:t>
            </a:r>
            <a:endParaRPr/>
          </a:p>
          <a:p>
            <a:pPr indent="-215265" lvl="0" marL="228600" rtl="0" algn="l">
              <a:lnSpc>
                <a:spcPct val="90000"/>
              </a:lnSpc>
              <a:spcBef>
                <a:spcPts val="1000"/>
              </a:spcBef>
              <a:spcAft>
                <a:spcPts val="0"/>
              </a:spcAft>
              <a:buClr>
                <a:schemeClr val="dk1"/>
              </a:buClr>
              <a:buSzPct val="100000"/>
              <a:buFont typeface="Calibri"/>
              <a:buChar char="-"/>
            </a:pPr>
            <a:r>
              <a:rPr b="1" lang="en-US"/>
              <a:t>Approach to rehearsal</a:t>
            </a:r>
            <a:r>
              <a:rPr lang="en-US"/>
              <a:t>: </a:t>
            </a:r>
            <a:r>
              <a:rPr b="1" lang="en-US">
                <a:solidFill>
                  <a:srgbClr val="C00000"/>
                </a:solidFill>
              </a:rPr>
              <a:t>Respect</a:t>
            </a:r>
            <a:r>
              <a:rPr lang="en-US"/>
              <a:t>, kindness, and support of others, showing responsibility when sharing and building ideas and having a proactive approach to team and individual creative tasks. Building the class</a:t>
            </a:r>
            <a:r>
              <a:rPr b="1" lang="en-US">
                <a:solidFill>
                  <a:srgbClr val="C00000"/>
                </a:solidFill>
              </a:rPr>
              <a:t> community</a:t>
            </a:r>
            <a:r>
              <a:rPr lang="en-US"/>
              <a:t> that is so important to drama.     </a:t>
            </a:r>
            <a:endParaRPr/>
          </a:p>
          <a:p>
            <a:pPr indent="-215265" lvl="0" marL="228600" rtl="0" algn="l">
              <a:lnSpc>
                <a:spcPct val="90000"/>
              </a:lnSpc>
              <a:spcBef>
                <a:spcPts val="1000"/>
              </a:spcBef>
              <a:spcAft>
                <a:spcPts val="0"/>
              </a:spcAft>
              <a:buClr>
                <a:schemeClr val="dk1"/>
              </a:buClr>
              <a:buSzPct val="100000"/>
              <a:buFont typeface="Calibri"/>
              <a:buChar char="-"/>
            </a:pPr>
            <a:r>
              <a:rPr b="1" lang="en-US"/>
              <a:t>Skill confidence</a:t>
            </a:r>
            <a:r>
              <a:rPr lang="en-US"/>
              <a:t>: We have carefully chosen the following drama skills based on what is required for a solid base at Key Stage 4, therefore every scheme includes development in  </a:t>
            </a:r>
            <a:r>
              <a:rPr i="1" lang="en-US"/>
              <a:t>characterisation choices, style/genre/ practitioner exploration, relevant drama techniques, and script/devising exploration. </a:t>
            </a:r>
            <a:r>
              <a:rPr b="1" lang="en-US">
                <a:solidFill>
                  <a:srgbClr val="C00000"/>
                </a:solidFill>
              </a:rPr>
              <a:t>Aspiration</a:t>
            </a:r>
            <a:r>
              <a:rPr lang="en-US">
                <a:solidFill>
                  <a:srgbClr val="C00000"/>
                </a:solidFill>
              </a:rPr>
              <a:t> </a:t>
            </a:r>
            <a:r>
              <a:rPr lang="en-US"/>
              <a:t>to achieve </a:t>
            </a:r>
            <a:r>
              <a:rPr b="1" lang="en-US">
                <a:solidFill>
                  <a:srgbClr val="C00000"/>
                </a:solidFill>
              </a:rPr>
              <a:t>excellence</a:t>
            </a:r>
            <a:r>
              <a:rPr lang="en-US">
                <a:solidFill>
                  <a:srgbClr val="C00000"/>
                </a:solidFill>
              </a:rPr>
              <a:t> </a:t>
            </a:r>
            <a:r>
              <a:rPr lang="en-US"/>
              <a:t>in the fundamental skill sets of drama.</a:t>
            </a:r>
            <a:endParaRPr/>
          </a:p>
          <a:p>
            <a:pPr indent="-215265" lvl="0" marL="228600" rtl="0" algn="l">
              <a:lnSpc>
                <a:spcPct val="90000"/>
              </a:lnSpc>
              <a:spcBef>
                <a:spcPts val="1000"/>
              </a:spcBef>
              <a:spcAft>
                <a:spcPts val="0"/>
              </a:spcAft>
              <a:buClr>
                <a:schemeClr val="dk1"/>
              </a:buClr>
              <a:buSzPct val="100000"/>
              <a:buFont typeface="Calibri"/>
              <a:buChar char="-"/>
            </a:pPr>
            <a:r>
              <a:rPr b="1" i="1" lang="en-US"/>
              <a:t> </a:t>
            </a:r>
            <a:r>
              <a:rPr b="1" lang="en-US"/>
              <a:t>Reflection and Resilience: </a:t>
            </a:r>
            <a:r>
              <a:rPr lang="en-US"/>
              <a:t>Students will be provided with feedback on the above areas throughout the schemes both verbally and through target setting. Students will have opportunities to show practically and in writing how they have reflected on this feedback and showing resilience when making changes or learning through overcoming challenges. We want students to </a:t>
            </a:r>
            <a:r>
              <a:rPr b="1" lang="en-US">
                <a:solidFill>
                  <a:srgbClr val="C00000"/>
                </a:solidFill>
              </a:rPr>
              <a:t>aspire</a:t>
            </a:r>
            <a:r>
              <a:rPr lang="en-US"/>
              <a:t> to </a:t>
            </a:r>
            <a:r>
              <a:rPr i="1" lang="en-US"/>
              <a:t>be the best they can be.</a:t>
            </a:r>
            <a:endParaRPr i="1"/>
          </a:p>
          <a:p>
            <a:pPr indent="-104140" lvl="0" marL="228600" rtl="0" algn="l">
              <a:lnSpc>
                <a:spcPct val="90000"/>
              </a:lnSpc>
              <a:spcBef>
                <a:spcPts val="1000"/>
              </a:spcBef>
              <a:spcAft>
                <a:spcPts val="0"/>
              </a:spcAft>
              <a:buClr>
                <a:schemeClr val="dk1"/>
              </a:buClr>
              <a:buSzPct val="100000"/>
              <a:buFont typeface="Calibri"/>
              <a:buNone/>
            </a:pPr>
            <a:r>
              <a:t/>
            </a:r>
            <a:endParaRPr/>
          </a:p>
          <a:p>
            <a:pPr indent="0" lvl="0" marL="0" rtl="0" algn="l">
              <a:lnSpc>
                <a:spcPct val="90000"/>
              </a:lnSpc>
              <a:spcBef>
                <a:spcPts val="1000"/>
              </a:spcBef>
              <a:spcAft>
                <a:spcPts val="0"/>
              </a:spcAft>
              <a:buClr>
                <a:schemeClr val="dk1"/>
              </a:buClr>
              <a:buSzPct val="100000"/>
              <a:buNone/>
            </a:pPr>
            <a:r>
              <a:rPr i="1" lang="en-US"/>
              <a:t>Students will be assessed at the end of each 6 lesson scheme. Formative feedback will be provided both verbally and as written targets during the explorative stages of the scheme with a summative final assessed performance during lesson 6. </a:t>
            </a:r>
            <a:endParaRPr i="1"/>
          </a:p>
          <a:p>
            <a:pPr indent="0" lvl="0" marL="0" rtl="0" algn="l">
              <a:lnSpc>
                <a:spcPct val="90000"/>
              </a:lnSpc>
              <a:spcBef>
                <a:spcPts val="1000"/>
              </a:spcBef>
              <a:spcAft>
                <a:spcPts val="0"/>
              </a:spcAft>
              <a:buClr>
                <a:schemeClr val="dk1"/>
              </a:buClr>
              <a:buSzPct val="100000"/>
              <a:buNone/>
            </a:pPr>
            <a:r>
              <a:t/>
            </a:r>
            <a:endParaRPr b="1" i="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graphicFrame>
        <p:nvGraphicFramePr>
          <p:cNvPr id="90" name="Google Shape;90;p2"/>
          <p:cNvGraphicFramePr/>
          <p:nvPr/>
        </p:nvGraphicFramePr>
        <p:xfrm>
          <a:off x="195071" y="426720"/>
          <a:ext cx="3000000" cy="3000000"/>
        </p:xfrm>
        <a:graphic>
          <a:graphicData uri="http://schemas.openxmlformats.org/drawingml/2006/table">
            <a:tbl>
              <a:tblPr bandRow="1" firstRow="1">
                <a:noFill/>
                <a:tableStyleId>{F716327A-6EDC-4BAE-B2EC-21BD289B5CF3}</a:tableStyleId>
              </a:tblPr>
              <a:tblGrid>
                <a:gridCol w="837475"/>
                <a:gridCol w="997575"/>
                <a:gridCol w="4321900"/>
                <a:gridCol w="1828800"/>
                <a:gridCol w="1965375"/>
                <a:gridCol w="1814150"/>
              </a:tblGrid>
              <a:tr h="566675">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Learning Focus</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t>Topic</a:t>
                      </a:r>
                      <a:endParaRPr sz="1400" u="none" cap="none" strike="noStrike"/>
                    </a:p>
                  </a:txBody>
                  <a:tcPr marT="45725" marB="45725" marR="91450" marL="914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Curriculum End Points</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1" i="1" lang="en-US" sz="1200" u="none" cap="none" strike="noStrike"/>
                        <a:t>Each scheme follows the framework: Characterisation, style/genre/ practitioner, drama techniques, script/devising exploration. </a:t>
                      </a:r>
                      <a:endParaRPr sz="1400" u="none" cap="none" strike="noStrike"/>
                    </a:p>
                  </a:txBody>
                  <a:tcPr marT="45725" marB="45725" marR="91450" marL="914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Key Vocabulary</a:t>
                      </a:r>
                      <a:endParaRPr sz="1400" u="none" cap="none" strike="noStrike"/>
                    </a:p>
                  </a:txBody>
                  <a:tcPr marT="45725" marB="45725" marR="91450" marL="914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Assessment (3 areas)</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1" i="1" lang="en-US" sz="1200" u="none" cap="none" strike="noStrike"/>
                        <a:t>1) Approach to rehearsal</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1" i="1" lang="en-US" sz="1200" u="none" cap="none" strike="noStrike"/>
                        <a:t>2) Skill confidence</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1" i="1" lang="en-US" sz="1200" u="none" cap="none" strike="noStrike"/>
                        <a:t>3) Reflection and resilience</a:t>
                      </a:r>
                      <a:endParaRPr sz="1400" u="none" cap="none" strike="noStrike"/>
                    </a:p>
                  </a:txBody>
                  <a:tcPr marT="45725" marB="45725" marR="91450" marL="914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Home Learning</a:t>
                      </a:r>
                      <a:endParaRPr sz="1400" u="none" cap="none" strike="noStrike"/>
                    </a:p>
                  </a:txBody>
                  <a:tcPr marT="45725" marB="45725" marR="91450" marL="91450">
                    <a:solidFill>
                      <a:schemeClr val="lt2"/>
                    </a:solidFill>
                  </a:tcPr>
                </a:tc>
              </a:tr>
              <a:tr h="546425">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Autumn 1 </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(6 lessons)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Introduction to Drama Toolkit - Fairy tales</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recognise the importance of kindness within team work to encourage confidence for all (</a:t>
                      </a:r>
                      <a:r>
                        <a:rPr i="1" lang="en-US" sz="1100" u="none" cap="none" strike="noStrike"/>
                        <a:t>referenced in all schemes and assessments but priority here)</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begin to explore playing a role that is different to you</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experience the stage environment and creating performance work</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Respect, Community, Aspiration, Excellence Kindness, Collaboration,</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Face forward, Freeze Frame, Masking, Creating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Formative:</a:t>
                      </a:r>
                      <a:r>
                        <a:rPr lang="en-US" sz="1100" u="none" cap="none" strike="noStrike"/>
                        <a:t> Combination of individual feedback and whole class feedback</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Summative: </a:t>
                      </a:r>
                      <a:r>
                        <a:rPr lang="en-US" sz="1100" u="none" cap="none" strike="noStrike"/>
                        <a:t>Lesson 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Introduction to </a:t>
                      </a:r>
                      <a:r>
                        <a:rPr b="1" lang="en-US" sz="1100" u="none" cap="none" strike="noStrike"/>
                        <a:t>characterisation</a:t>
                      </a:r>
                      <a:r>
                        <a:rPr lang="en-US" sz="1100" u="none" cap="none" strike="noStrike"/>
                        <a:t>.</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Includes:</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Terminology recall and application for fairy tale</a:t>
                      </a:r>
                      <a:endParaRPr sz="1400" u="none" cap="none" strike="noStrike"/>
                    </a:p>
                  </a:txBody>
                  <a:tcPr marT="45725" marB="45725" marR="91450" marL="91450"/>
                </a:tc>
              </a:tr>
              <a:tr h="546425">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Autumn 2</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(6 lessons)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Darkwood Manor</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create a character with a name, age and personality</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explore the horror genre through the use of abstract vocalisation</a:t>
                      </a:r>
                      <a:endParaRPr sz="11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enhance atmosphere using the technique of body props </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experience devising using a video stimulus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Vocalisation,</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Physicalisation, Devising</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Abstract, Atmosphere,  Stimulus, Body Props,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Formative:</a:t>
                      </a:r>
                      <a:r>
                        <a:rPr lang="en-US" sz="1100" u="none" cap="none" strike="noStrike"/>
                        <a:t> Combination of individual feedback and whole class feedback</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Summative: </a:t>
                      </a:r>
                      <a:r>
                        <a:rPr lang="en-US" sz="1100" u="none" cap="none" strike="noStrike"/>
                        <a:t>Lesson 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Introduction to</a:t>
                      </a:r>
                      <a:r>
                        <a:rPr b="1" lang="en-US" sz="1100" u="none" cap="none" strike="noStrike"/>
                        <a:t> lighting</a:t>
                      </a:r>
                      <a:r>
                        <a:rPr lang="en-US" sz="1100" u="none" cap="none" strike="noStrike"/>
                        <a:t>.</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Includes:</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Terminology recall and application for Darkwood</a:t>
                      </a:r>
                      <a:endParaRPr sz="1100" u="none" cap="none" strike="noStrike"/>
                    </a:p>
                  </a:txBody>
                  <a:tcPr marT="45725" marB="45725" marR="91450" marL="91450"/>
                </a:tc>
              </a:tr>
              <a:tr h="546425">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Spring 1</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(6 lessons)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Character and Context</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create a character different to you using head to toe physicalisation and vocalisation</a:t>
                      </a:r>
                      <a:endParaRPr sz="11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explore the genre of comedy by using exaggeration</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consider power of a character using the technique of levels</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experiment with devising from an object stimulus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Facial Expression,</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Gesture, Exaggeration,</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Vocalisation, Comedy, Physicalisation, Pitch, Devising, Pace, Stimulus,</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Volume, Levels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Formative:</a:t>
                      </a:r>
                      <a:r>
                        <a:rPr lang="en-US" sz="1100" u="none" cap="none" strike="noStrike"/>
                        <a:t> Combination of individual feedback and whole class feedback</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Summative: </a:t>
                      </a:r>
                      <a:r>
                        <a:rPr lang="en-US" sz="1100" u="none" cap="none" strike="noStrike"/>
                        <a:t>Lesson 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Introduction to </a:t>
                      </a:r>
                      <a:r>
                        <a:rPr b="1" lang="en-US" sz="1100" u="none" cap="none" strike="noStrike"/>
                        <a:t>sound.</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Includes:</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Terminology recall and application for a chosen scenario</a:t>
                      </a:r>
                      <a:endParaRPr sz="1400" u="none" cap="none" strike="noStrike"/>
                    </a:p>
                  </a:txBody>
                  <a:tcPr marT="45725" marB="45725" marR="91450" marL="91450"/>
                </a:tc>
              </a:tr>
              <a:tr h="546425">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Spring 2</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(6 lessons)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Mime and Silent Drama</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continue to develop exaggerated characterisation through Physicality (facial expression, gesture, posture, movement)</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become familiar with the style of Mime</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include the technique ‘action and reaction’</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seek inspiration from professionals when devising work</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Facial Expression, Gesture, Posture,</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Movement, Action and Reaction, Exaggeration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Formative:</a:t>
                      </a:r>
                      <a:r>
                        <a:rPr lang="en-US" sz="1100" u="none" cap="none" strike="noStrike"/>
                        <a:t> Combination of individual feedback and whole class feedback</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Summative: </a:t>
                      </a:r>
                      <a:r>
                        <a:rPr lang="en-US" sz="1100" u="none" cap="none" strike="noStrike"/>
                        <a:t>Lesson 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Introduction to </a:t>
                      </a:r>
                      <a:r>
                        <a:rPr b="1" lang="en-US" sz="1100" u="none" cap="none" strike="noStrike"/>
                        <a:t>costume.</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Includes:</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Terminology recall and application for a mime artist</a:t>
                      </a:r>
                      <a:endParaRPr sz="1400" u="none" cap="none" strike="noStrike"/>
                    </a:p>
                  </a:txBody>
                  <a:tcPr marT="45725" marB="45725" marR="91450" marL="91450"/>
                </a:tc>
              </a:tr>
              <a:tr h="546425">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Summer 1</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(6 lessons)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Runaways</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seek inspiration from real life people to inspire characterisation decisions</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be inspired by the practitioner Stanislavski</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use the drama technique of thought tracking</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begin to explore bringing a script to life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Inspiration, research, characterisation, practitioner, Stanislavksi, thought tracking, script, actioning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Formative:</a:t>
                      </a:r>
                      <a:r>
                        <a:rPr lang="en-US" sz="1100" u="none" cap="none" strike="noStrike"/>
                        <a:t> Combination of individual feedback and whole class feedback</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Summative: </a:t>
                      </a:r>
                      <a:r>
                        <a:rPr lang="en-US" sz="1100" u="none" cap="none" strike="noStrike"/>
                        <a:t>Lesson 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Introduction to </a:t>
                      </a:r>
                      <a:r>
                        <a:rPr b="1" lang="en-US" sz="1100" u="none" cap="none" strike="noStrike"/>
                        <a:t>stage space.</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Includes:</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Terminology recall and application for Runaways</a:t>
                      </a:r>
                      <a:endParaRPr sz="1400" u="none" cap="none" strike="noStrike"/>
                    </a:p>
                  </a:txBody>
                  <a:tcPr marT="45725" marB="45725" marR="91450" marL="91450"/>
                </a:tc>
              </a:tr>
              <a:tr h="546425">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Summer 2</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(6 lessons)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Matilda</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consolidate characterisation skills throughout year 7 to play a character completely different to you. </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be introduced to the genre of musical theatre </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explore the drama technique ‘levels’ when exploring moments of the script involving power and authority.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Characterisation</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Musical Theatre</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Levels</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Power and Authority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Formative:</a:t>
                      </a:r>
                      <a:r>
                        <a:rPr lang="en-US" sz="1100" u="none" cap="none" strike="noStrike"/>
                        <a:t> Combination of individual feedback and whole class feedback</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Summative: </a:t>
                      </a:r>
                      <a:r>
                        <a:rPr lang="en-US" sz="1100" u="none" cap="none" strike="noStrike"/>
                        <a:t>Lesson 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Introduction to </a:t>
                      </a:r>
                      <a:r>
                        <a:rPr b="1" lang="en-US" sz="1100" u="none" cap="none" strike="noStrike"/>
                        <a:t>set.</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Includes:</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Terminology recall and application for Matilda</a:t>
                      </a:r>
                      <a:endParaRPr sz="1400" u="none" cap="none" strike="noStrike"/>
                    </a:p>
                  </a:txBody>
                  <a:tcPr marT="45725" marB="45725" marR="91450" marL="91450"/>
                </a:tc>
              </a:tr>
            </a:tbl>
          </a:graphicData>
        </a:graphic>
      </p:graphicFrame>
      <p:sp>
        <p:nvSpPr>
          <p:cNvPr id="91" name="Google Shape;91;p2"/>
          <p:cNvSpPr txBox="1"/>
          <p:nvPr/>
        </p:nvSpPr>
        <p:spPr>
          <a:xfrm>
            <a:off x="488281" y="0"/>
            <a:ext cx="1117886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chemeClr val="dk1"/>
                </a:solidFill>
                <a:latin typeface="Calibri"/>
                <a:ea typeface="Calibri"/>
                <a:cs typeface="Calibri"/>
                <a:sym typeface="Calibri"/>
              </a:rPr>
              <a:t>YEAR 7 DRAMA CURRICULUM PLAN 2024-2025</a:t>
            </a:r>
            <a:endParaRPr b="1" i="0" sz="1400" u="none" cap="none" strike="noStrike">
              <a:solidFill>
                <a:srgbClr val="000000"/>
              </a:solidFill>
            </a:endParaRPr>
          </a:p>
        </p:txBody>
      </p:sp>
      <p:pic>
        <p:nvPicPr>
          <p:cNvPr id="92" name="Google Shape;92;p2"/>
          <p:cNvPicPr preferRelativeResize="0"/>
          <p:nvPr/>
        </p:nvPicPr>
        <p:blipFill>
          <a:blip r:embed="rId3">
            <a:alphaModFix/>
          </a:blip>
          <a:stretch>
            <a:fillRect/>
          </a:stretch>
        </p:blipFill>
        <p:spPr>
          <a:xfrm>
            <a:off x="195075" y="1280175"/>
            <a:ext cx="837475" cy="845825"/>
          </a:xfrm>
          <a:prstGeom prst="rect">
            <a:avLst/>
          </a:prstGeom>
          <a:noFill/>
          <a:ln>
            <a:noFill/>
          </a:ln>
        </p:spPr>
      </p:pic>
      <p:pic>
        <p:nvPicPr>
          <p:cNvPr id="93" name="Google Shape;93;p2"/>
          <p:cNvPicPr preferRelativeResize="0"/>
          <p:nvPr/>
        </p:nvPicPr>
        <p:blipFill>
          <a:blip r:embed="rId4">
            <a:alphaModFix/>
          </a:blip>
          <a:stretch>
            <a:fillRect/>
          </a:stretch>
        </p:blipFill>
        <p:spPr>
          <a:xfrm>
            <a:off x="195075" y="2209825"/>
            <a:ext cx="837475" cy="651475"/>
          </a:xfrm>
          <a:prstGeom prst="rect">
            <a:avLst/>
          </a:prstGeom>
          <a:noFill/>
          <a:ln>
            <a:noFill/>
          </a:ln>
        </p:spPr>
      </p:pic>
      <p:pic>
        <p:nvPicPr>
          <p:cNvPr id="94" name="Google Shape;94;p2"/>
          <p:cNvPicPr preferRelativeResize="0"/>
          <p:nvPr/>
        </p:nvPicPr>
        <p:blipFill>
          <a:blip r:embed="rId5">
            <a:alphaModFix/>
          </a:blip>
          <a:stretch>
            <a:fillRect/>
          </a:stretch>
        </p:blipFill>
        <p:spPr>
          <a:xfrm>
            <a:off x="236800" y="3036850"/>
            <a:ext cx="754025" cy="992525"/>
          </a:xfrm>
          <a:prstGeom prst="rect">
            <a:avLst/>
          </a:prstGeom>
          <a:noFill/>
          <a:ln>
            <a:noFill/>
          </a:ln>
        </p:spPr>
      </p:pic>
      <p:pic>
        <p:nvPicPr>
          <p:cNvPr id="95" name="Google Shape;95;p2"/>
          <p:cNvPicPr preferRelativeResize="0"/>
          <p:nvPr/>
        </p:nvPicPr>
        <p:blipFill>
          <a:blip r:embed="rId6">
            <a:alphaModFix/>
          </a:blip>
          <a:stretch>
            <a:fillRect/>
          </a:stretch>
        </p:blipFill>
        <p:spPr>
          <a:xfrm>
            <a:off x="236800" y="4152900"/>
            <a:ext cx="754025" cy="845825"/>
          </a:xfrm>
          <a:prstGeom prst="rect">
            <a:avLst/>
          </a:prstGeom>
          <a:noFill/>
          <a:ln>
            <a:noFill/>
          </a:ln>
        </p:spPr>
      </p:pic>
      <p:pic>
        <p:nvPicPr>
          <p:cNvPr id="96" name="Google Shape;96;p2"/>
          <p:cNvPicPr preferRelativeResize="0"/>
          <p:nvPr/>
        </p:nvPicPr>
        <p:blipFill>
          <a:blip r:embed="rId7">
            <a:alphaModFix/>
          </a:blip>
          <a:stretch>
            <a:fillRect/>
          </a:stretch>
        </p:blipFill>
        <p:spPr>
          <a:xfrm>
            <a:off x="236800" y="5065675"/>
            <a:ext cx="754025" cy="748368"/>
          </a:xfrm>
          <a:prstGeom prst="rect">
            <a:avLst/>
          </a:prstGeom>
          <a:noFill/>
          <a:ln>
            <a:noFill/>
          </a:ln>
        </p:spPr>
      </p:pic>
      <p:pic>
        <p:nvPicPr>
          <p:cNvPr id="97" name="Google Shape;97;p2"/>
          <p:cNvPicPr preferRelativeResize="0"/>
          <p:nvPr/>
        </p:nvPicPr>
        <p:blipFill>
          <a:blip r:embed="rId8">
            <a:alphaModFix/>
          </a:blip>
          <a:stretch>
            <a:fillRect/>
          </a:stretch>
        </p:blipFill>
        <p:spPr>
          <a:xfrm>
            <a:off x="195075" y="5928350"/>
            <a:ext cx="837475" cy="837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graphicFrame>
        <p:nvGraphicFramePr>
          <p:cNvPr id="102" name="Google Shape;102;p3"/>
          <p:cNvGraphicFramePr/>
          <p:nvPr/>
        </p:nvGraphicFramePr>
        <p:xfrm>
          <a:off x="182881" y="462437"/>
          <a:ext cx="3000000" cy="3000000"/>
        </p:xfrm>
        <a:graphic>
          <a:graphicData uri="http://schemas.openxmlformats.org/drawingml/2006/table">
            <a:tbl>
              <a:tblPr bandRow="1" firstRow="1">
                <a:noFill/>
                <a:tableStyleId>{F716327A-6EDC-4BAE-B2EC-21BD289B5CF3}</a:tableStyleId>
              </a:tblPr>
              <a:tblGrid>
                <a:gridCol w="849875"/>
                <a:gridCol w="1015500"/>
                <a:gridCol w="5071875"/>
                <a:gridCol w="1450850"/>
                <a:gridCol w="2048250"/>
                <a:gridCol w="1391250"/>
              </a:tblGrid>
              <a:tr h="5666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Number of Lessons</a:t>
                      </a:r>
                      <a:endParaRPr sz="1400" u="none" cap="none" strike="noStrike"/>
                    </a:p>
                  </a:txBody>
                  <a:tcPr marT="45725" marB="45725" marR="91450" marL="914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Learning Focus</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t>Topic</a:t>
                      </a:r>
                      <a:endParaRPr sz="1400" u="none" cap="none" strike="noStrike"/>
                    </a:p>
                  </a:txBody>
                  <a:tcPr marT="45725" marB="45725" marR="91450" marL="914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Curriculum End Points</a:t>
                      </a:r>
                      <a:endParaRPr sz="1400" u="none" cap="none" strike="noStrike"/>
                    </a:p>
                    <a:p>
                      <a:pPr indent="0" lvl="0" marL="0" marR="0" rtl="0" algn="ctr">
                        <a:lnSpc>
                          <a:spcPct val="100000"/>
                        </a:lnSpc>
                        <a:spcBef>
                          <a:spcPts val="0"/>
                        </a:spcBef>
                        <a:spcAft>
                          <a:spcPts val="0"/>
                        </a:spcAft>
                        <a:buClr>
                          <a:schemeClr val="dk1"/>
                        </a:buClr>
                        <a:buSzPts val="1200"/>
                        <a:buFont typeface="Calibri"/>
                        <a:buNone/>
                      </a:pPr>
                      <a:r>
                        <a:rPr b="1" i="1" lang="en-US" sz="1200" u="none" cap="none" strike="noStrike"/>
                        <a:t>Each scheme follows the framework: Characterisation, style/genre/ practitioner, drama techniques, script/devising exploration. </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Key Vocabulary</a:t>
                      </a:r>
                      <a:endParaRPr sz="1400" u="none" cap="none" strike="noStrike"/>
                    </a:p>
                  </a:txBody>
                  <a:tcPr marT="45725" marB="45725" marR="91450" marL="914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Assessment (3 areas)</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1" i="1" lang="en-US" sz="1200" u="none" cap="none" strike="noStrike"/>
                        <a:t>1) Approach to rehearsal</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1" i="1" lang="en-US" sz="1200" u="none" cap="none" strike="noStrike"/>
                        <a:t>2) Skill confidence</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1" i="1" lang="en-US" sz="1200" u="none" cap="none" strike="noStrike"/>
                        <a:t>3) Reflection and resilience</a:t>
                      </a:r>
                      <a:endParaRPr sz="1400" u="none" cap="none" strike="noStrike"/>
                    </a:p>
                  </a:txBody>
                  <a:tcPr marT="45725" marB="45725" marR="91450" marL="914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Home Learning</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t>Specific research tasks set</a:t>
                      </a:r>
                      <a:endParaRPr sz="1400" u="none" cap="none" strike="noStrike"/>
                    </a:p>
                  </a:txBody>
                  <a:tcPr marT="45725" marB="45725" marR="91450" marL="91450">
                    <a:solidFill>
                      <a:schemeClr val="lt2"/>
                    </a:solidFill>
                  </a:tcPr>
                </a:tc>
              </a:tr>
              <a:tr h="5464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Autumn 1 </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(6 lessons)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Historical War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    To seek inspiration from real life historical figures to inspire characterisation</a:t>
                      </a:r>
                      <a:endParaRPr sz="11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be introduced to and work in the style of Verbatim Theatre </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incorporate the technique of thought tracking </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use real artefacts from war as stimulus for devising and War Horse.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Inspiration</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Characterisation</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Verbatim</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Thought Tracking</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Devising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Formative:</a:t>
                      </a:r>
                      <a:r>
                        <a:rPr lang="en-US" sz="1100" u="none" cap="none" strike="noStrike"/>
                        <a:t> Combination of individual feedback and whole class feedback</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Summative: </a:t>
                      </a:r>
                      <a:r>
                        <a:rPr lang="en-US" sz="1100" u="none" cap="none" strike="noStrike"/>
                        <a:t>Lesson 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Research of </a:t>
                      </a:r>
                      <a:r>
                        <a:rPr b="1" lang="en-US" sz="1200" u="none" cap="none" strike="noStrike"/>
                        <a:t>War Horse.</a:t>
                      </a:r>
                      <a:endParaRPr sz="1400" u="none" cap="none" strike="noStrike"/>
                    </a:p>
                  </a:txBody>
                  <a:tcPr marT="45725" marB="45725" marR="91450" marL="91450"/>
                </a:tc>
              </a:tr>
              <a:tr h="5464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Autumn 2</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(6 lessons)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Off Balance Physical Theatre</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experiment with the use of abstract vocali</a:t>
                      </a:r>
                      <a:r>
                        <a:rPr lang="en-US" sz="1100"/>
                        <a:t>s</a:t>
                      </a:r>
                      <a:r>
                        <a:rPr lang="en-US" sz="1100" u="none" cap="none" strike="noStrike"/>
                        <a:t>ation in a performance</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be introduced and work in the style of Physical Theatre </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devise using inspiration from Off Balance Theatre Company’s ‘Robin Hood’ performance, incorporating their techniques such as ‘hand mime, small to big'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Abstract Vocalisation</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Physical Theatre</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Off Balance</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Hand Mime</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Small then Big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Formative:</a:t>
                      </a:r>
                      <a:r>
                        <a:rPr lang="en-US" sz="1100" u="none" cap="none" strike="noStrike"/>
                        <a:t> Combination of individual feedback and whole class feedback</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Summative: </a:t>
                      </a:r>
                      <a:r>
                        <a:rPr lang="en-US" sz="1100" u="none" cap="none" strike="noStrike"/>
                        <a:t>Lesson 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Research of </a:t>
                      </a:r>
                      <a:r>
                        <a:rPr b="1" lang="en-US" sz="1200" u="none" cap="none" strike="noStrike"/>
                        <a:t>Physical Theatre.</a:t>
                      </a:r>
                      <a:endParaRPr sz="1400" u="none" cap="none" strike="noStrike"/>
                    </a:p>
                  </a:txBody>
                  <a:tcPr marT="45725" marB="45725" marR="91450" marL="91450"/>
                </a:tc>
              </a:tr>
              <a:tr h="5464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Spring 1</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(6 lessons)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Lord of the Flies</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use characterization decisions to focus on interactions and relationships between characters</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be introduced and work in the genre of Action and Adventure</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incorporate the technique ‘point of focus’ </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use script to explore creating tension and excitement for an audience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Relationships</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Action and Adventure</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Genre</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Point of Focus</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Tension Excitement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Formative:</a:t>
                      </a:r>
                      <a:r>
                        <a:rPr lang="en-US" sz="1100" u="none" cap="none" strike="noStrike"/>
                        <a:t> Combination of individual feedback and whole class feedback</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Summative: </a:t>
                      </a:r>
                      <a:r>
                        <a:rPr lang="en-US" sz="1100" u="none" cap="none" strike="noStrike"/>
                        <a:t>Lesson 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0" lang="en-US" sz="1200" u="none" cap="none" strike="noStrike"/>
                        <a:t>Research of </a:t>
                      </a:r>
                      <a:r>
                        <a:rPr b="1" lang="en-US" sz="1200" u="none" cap="none" strike="noStrike"/>
                        <a:t>Pilot Theatre Company.</a:t>
                      </a:r>
                      <a:endParaRPr sz="1400" u="none" cap="none" strike="noStrike"/>
                    </a:p>
                  </a:txBody>
                  <a:tcPr marT="45725" marB="45725" marR="91450" marL="91450"/>
                </a:tc>
              </a:tr>
              <a:tr h="5464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Spring 2</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(6 lessons)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Exploring Shakespeare</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explore emphasis in vocali</a:t>
                      </a:r>
                      <a:r>
                        <a:rPr lang="en-US" sz="1100"/>
                        <a:t>s</a:t>
                      </a:r>
                      <a:r>
                        <a:rPr lang="en-US" sz="1100" u="none" cap="none" strike="noStrike"/>
                        <a:t>ation and physicalisation decisions</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be introduced to the playwright William Shakespeare</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incorporate the technique ‘Conscience Alley’</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look at ‘actioning’ when working with script extracts with challenging dialogue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Emphasis   Actioning</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Vocalisation </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Physicalisation</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Conscience Alley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Formative:</a:t>
                      </a:r>
                      <a:r>
                        <a:rPr lang="en-US" sz="1100" u="none" cap="none" strike="noStrike"/>
                        <a:t> Combination of individual feedback and whole class feedback</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Summative: </a:t>
                      </a:r>
                      <a:r>
                        <a:rPr lang="en-US" sz="1100" u="none" cap="none" strike="noStrike"/>
                        <a:t>Lesson 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0" lang="en-US" sz="1200" u="none" cap="none" strike="noStrike"/>
                        <a:t>Research of the </a:t>
                      </a:r>
                      <a:r>
                        <a:rPr b="1" lang="en-US" sz="1200" u="none" cap="none" strike="noStrike"/>
                        <a:t>Globe.</a:t>
                      </a:r>
                      <a:endParaRPr sz="1400" u="none" cap="none" strike="noStrike"/>
                    </a:p>
                  </a:txBody>
                  <a:tcPr marT="45725" marB="45725" marR="91450" marL="91450"/>
                </a:tc>
              </a:tr>
              <a:tr h="5464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Summer 1</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(6 lessons)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Hansel and Gretel </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focus on pitch and gait when creating characters</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be introduced to practitioners ‘Kneehigh’</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incorporate the technique of puppetry</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explore storytelling in the style of Kneehigh using their adaptation of Hansel and Gretel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Pitch</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Gait</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Puppetry</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Kneehigh</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Storytelling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Formative:</a:t>
                      </a:r>
                      <a:r>
                        <a:rPr lang="en-US" sz="1100" u="none" cap="none" strike="noStrike"/>
                        <a:t> Combination of individual feedback and whole class feedback</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Summative: </a:t>
                      </a:r>
                      <a:r>
                        <a:rPr lang="en-US" sz="1100" u="none" cap="none" strike="noStrike"/>
                        <a:t>Lesson 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0" lang="en-US" sz="1200" u="none" cap="none" strike="noStrike"/>
                        <a:t>Research of </a:t>
                      </a:r>
                      <a:r>
                        <a:rPr b="1" lang="en-US" sz="1200" u="none" cap="none" strike="noStrike"/>
                        <a:t>Kneehigh Theatre Company.</a:t>
                      </a:r>
                      <a:endParaRPr sz="1400" u="none" cap="none" strike="noStrike"/>
                    </a:p>
                  </a:txBody>
                  <a:tcPr marT="45725" marB="45725" marR="91450" marL="91450"/>
                </a:tc>
              </a:tr>
              <a:tr h="5464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Summer 2</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(6 lessons)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Issue Based Drama</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consider emotions of real life people and how that influences characterization decisions</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be introduced to genre Theatre in Education</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incorporate the technique split stage</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devise using real life research as a stimulus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Research</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Influence</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Genre</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Theatre in Education</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Formative:</a:t>
                      </a:r>
                      <a:r>
                        <a:rPr lang="en-US" sz="1100" u="none" cap="none" strike="noStrike"/>
                        <a:t> Combination of individual feedback and whole class feedback</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Summative: </a:t>
                      </a:r>
                      <a:r>
                        <a:rPr lang="en-US" sz="1100" u="none" cap="none" strike="noStrike"/>
                        <a:t>Lesson 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0" lang="en-US" sz="1200" u="none" cap="none" strike="noStrike"/>
                        <a:t>Research of </a:t>
                      </a:r>
                      <a:r>
                        <a:rPr b="1" lang="en-US" sz="1200" u="none" cap="none" strike="noStrike"/>
                        <a:t>Theatre in Education.</a:t>
                      </a:r>
                      <a:endParaRPr sz="1400" u="none" cap="none" strike="noStrike"/>
                    </a:p>
                  </a:txBody>
                  <a:tcPr marT="45725" marB="45725" marR="91450" marL="91450"/>
                </a:tc>
              </a:tr>
            </a:tbl>
          </a:graphicData>
        </a:graphic>
      </p:graphicFrame>
      <p:sp>
        <p:nvSpPr>
          <p:cNvPr id="103" name="Google Shape;103;p3"/>
          <p:cNvSpPr txBox="1"/>
          <p:nvPr/>
        </p:nvSpPr>
        <p:spPr>
          <a:xfrm>
            <a:off x="488282" y="0"/>
            <a:ext cx="1117886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chemeClr val="dk1"/>
                </a:solidFill>
                <a:latin typeface="Calibri"/>
                <a:ea typeface="Calibri"/>
                <a:cs typeface="Calibri"/>
                <a:sym typeface="Calibri"/>
              </a:rPr>
              <a:t>YEAR 8 DRAMA CURRICULUM PLAN 2024-2025</a:t>
            </a:r>
            <a:endParaRPr b="1" i="0" sz="1400" u="none" cap="none" strike="noStrike">
              <a:solidFill>
                <a:srgbClr val="000000"/>
              </a:solidFill>
            </a:endParaRPr>
          </a:p>
        </p:txBody>
      </p:sp>
      <p:pic>
        <p:nvPicPr>
          <p:cNvPr id="104" name="Google Shape;104;p3"/>
          <p:cNvPicPr preferRelativeResize="0"/>
          <p:nvPr/>
        </p:nvPicPr>
        <p:blipFill>
          <a:blip r:embed="rId3">
            <a:alphaModFix/>
          </a:blip>
          <a:stretch>
            <a:fillRect/>
          </a:stretch>
        </p:blipFill>
        <p:spPr>
          <a:xfrm>
            <a:off x="296000" y="1346350"/>
            <a:ext cx="652126" cy="929625"/>
          </a:xfrm>
          <a:prstGeom prst="rect">
            <a:avLst/>
          </a:prstGeom>
          <a:noFill/>
          <a:ln>
            <a:noFill/>
          </a:ln>
        </p:spPr>
      </p:pic>
      <p:pic>
        <p:nvPicPr>
          <p:cNvPr id="105" name="Google Shape;105;p3"/>
          <p:cNvPicPr preferRelativeResize="0"/>
          <p:nvPr/>
        </p:nvPicPr>
        <p:blipFill>
          <a:blip r:embed="rId4">
            <a:alphaModFix/>
          </a:blip>
          <a:stretch>
            <a:fillRect/>
          </a:stretch>
        </p:blipFill>
        <p:spPr>
          <a:xfrm>
            <a:off x="182875" y="2275975"/>
            <a:ext cx="849875" cy="1032427"/>
          </a:xfrm>
          <a:prstGeom prst="rect">
            <a:avLst/>
          </a:prstGeom>
          <a:noFill/>
          <a:ln>
            <a:noFill/>
          </a:ln>
        </p:spPr>
      </p:pic>
      <p:pic>
        <p:nvPicPr>
          <p:cNvPr id="106" name="Google Shape;106;p3"/>
          <p:cNvPicPr preferRelativeResize="0"/>
          <p:nvPr/>
        </p:nvPicPr>
        <p:blipFill rotWithShape="1">
          <a:blip r:embed="rId5">
            <a:alphaModFix/>
          </a:blip>
          <a:srcRect b="-12321" l="0" r="-30787" t="0"/>
          <a:stretch/>
        </p:blipFill>
        <p:spPr>
          <a:xfrm>
            <a:off x="182875" y="3308400"/>
            <a:ext cx="1111475" cy="882225"/>
          </a:xfrm>
          <a:prstGeom prst="rect">
            <a:avLst/>
          </a:prstGeom>
          <a:noFill/>
          <a:ln>
            <a:noFill/>
          </a:ln>
        </p:spPr>
      </p:pic>
      <p:pic>
        <p:nvPicPr>
          <p:cNvPr id="107" name="Google Shape;107;p3"/>
          <p:cNvPicPr preferRelativeResize="0"/>
          <p:nvPr/>
        </p:nvPicPr>
        <p:blipFill>
          <a:blip r:embed="rId6">
            <a:alphaModFix/>
          </a:blip>
          <a:stretch>
            <a:fillRect/>
          </a:stretch>
        </p:blipFill>
        <p:spPr>
          <a:xfrm>
            <a:off x="295992" y="4135217"/>
            <a:ext cx="652125" cy="751972"/>
          </a:xfrm>
          <a:prstGeom prst="rect">
            <a:avLst/>
          </a:prstGeom>
          <a:noFill/>
          <a:ln>
            <a:noFill/>
          </a:ln>
        </p:spPr>
      </p:pic>
      <p:pic>
        <p:nvPicPr>
          <p:cNvPr id="108" name="Google Shape;108;p3"/>
          <p:cNvPicPr preferRelativeResize="0"/>
          <p:nvPr/>
        </p:nvPicPr>
        <p:blipFill rotWithShape="1">
          <a:blip r:embed="rId7">
            <a:alphaModFix/>
          </a:blip>
          <a:srcRect b="0" l="23535" r="0" t="0"/>
          <a:stretch/>
        </p:blipFill>
        <p:spPr>
          <a:xfrm>
            <a:off x="182873" y="4957900"/>
            <a:ext cx="849875" cy="739625"/>
          </a:xfrm>
          <a:prstGeom prst="rect">
            <a:avLst/>
          </a:prstGeom>
          <a:noFill/>
          <a:ln>
            <a:noFill/>
          </a:ln>
        </p:spPr>
      </p:pic>
      <p:pic>
        <p:nvPicPr>
          <p:cNvPr id="109" name="Google Shape;109;p3"/>
          <p:cNvPicPr preferRelativeResize="0"/>
          <p:nvPr/>
        </p:nvPicPr>
        <p:blipFill rotWithShape="1">
          <a:blip r:embed="rId8">
            <a:alphaModFix/>
          </a:blip>
          <a:srcRect b="0" l="31656" r="0" t="0"/>
          <a:stretch/>
        </p:blipFill>
        <p:spPr>
          <a:xfrm>
            <a:off x="119624" y="5874275"/>
            <a:ext cx="856538" cy="751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aphicFrame>
        <p:nvGraphicFramePr>
          <p:cNvPr id="114" name="Google Shape;114;p4"/>
          <p:cNvGraphicFramePr/>
          <p:nvPr/>
        </p:nvGraphicFramePr>
        <p:xfrm>
          <a:off x="182880" y="369332"/>
          <a:ext cx="3000000" cy="3000000"/>
        </p:xfrm>
        <a:graphic>
          <a:graphicData uri="http://schemas.openxmlformats.org/drawingml/2006/table">
            <a:tbl>
              <a:tblPr bandRow="1" firstRow="1">
                <a:noFill/>
                <a:tableStyleId>{F716327A-6EDC-4BAE-B2EC-21BD289B5CF3}</a:tableStyleId>
              </a:tblPr>
              <a:tblGrid>
                <a:gridCol w="898825"/>
                <a:gridCol w="984000"/>
                <a:gridCol w="4848625"/>
                <a:gridCol w="1599800"/>
                <a:gridCol w="2165900"/>
                <a:gridCol w="1329075"/>
              </a:tblGrid>
              <a:tr h="7856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Number of Lessons</a:t>
                      </a:r>
                      <a:endParaRPr sz="1400" u="none" cap="none" strike="noStrike"/>
                    </a:p>
                  </a:txBody>
                  <a:tcPr marT="45725" marB="45725" marR="91450" marL="914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Learning Focus</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t>Topic</a:t>
                      </a:r>
                      <a:endParaRPr sz="1400" u="none" cap="none" strike="noStrike"/>
                    </a:p>
                  </a:txBody>
                  <a:tcPr marT="45725" marB="45725" marR="91450" marL="914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Curriculum End Points</a:t>
                      </a:r>
                      <a:endParaRPr sz="1400" u="none" cap="none" strike="noStrike"/>
                    </a:p>
                    <a:p>
                      <a:pPr indent="0" lvl="0" marL="0" marR="0" rtl="0" algn="ctr">
                        <a:lnSpc>
                          <a:spcPct val="100000"/>
                        </a:lnSpc>
                        <a:spcBef>
                          <a:spcPts val="0"/>
                        </a:spcBef>
                        <a:spcAft>
                          <a:spcPts val="0"/>
                        </a:spcAft>
                        <a:buClr>
                          <a:schemeClr val="dk1"/>
                        </a:buClr>
                        <a:buSzPts val="1200"/>
                        <a:buFont typeface="Calibri"/>
                        <a:buNone/>
                      </a:pPr>
                      <a:r>
                        <a:rPr b="1" i="1" lang="en-US" sz="1200" u="none" cap="none" strike="noStrike"/>
                        <a:t>Each scheme follows the framework: Characterisation, style/genre/ practitioner, drama techniques, script/devising exploration. </a:t>
                      </a:r>
                      <a:endParaRPr sz="1400" u="none" cap="none" strike="noStrike"/>
                    </a:p>
                  </a:txBody>
                  <a:tcPr marT="45725" marB="45725" marR="91450" marL="914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Key Vocabulary</a:t>
                      </a:r>
                      <a:endParaRPr sz="1400" u="none" cap="none" strike="noStrike"/>
                    </a:p>
                  </a:txBody>
                  <a:tcPr marT="45725" marB="45725" marR="91450" marL="914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Assessment (3 areas)</a:t>
                      </a:r>
                      <a:endParaRPr sz="1400" u="none" cap="none" strike="noStrike"/>
                    </a:p>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t>1) Approach to rehearsal</a:t>
                      </a:r>
                      <a:endParaRPr sz="1400" u="none" cap="none" strike="noStrike"/>
                    </a:p>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t>2) Skill confidence</a:t>
                      </a:r>
                      <a:endParaRPr sz="1400" u="none" cap="none" strike="noStrike"/>
                    </a:p>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t>3) Reflection and resilience</a:t>
                      </a:r>
                      <a:endParaRPr sz="1400" u="none" cap="none" strike="noStrike"/>
                    </a:p>
                  </a:txBody>
                  <a:tcPr marT="45725" marB="45725" marR="91450" marL="91450">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Home Learning</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solidFill>
                      <a:schemeClr val="lt2"/>
                    </a:solidFill>
                  </a:tcPr>
                </a:tc>
              </a:tr>
              <a:tr h="7412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Autumn 1 </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(6 lessons)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Refugee Boy</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explore empathy and how this may influence characterisation decisions</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explore the genre of tragedy</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practice the use of mirroring  as a technique</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start to consider playwright’s intention when exploring text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Empathy</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Tragedy</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Mirroring</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Playwright Intentions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Formative:</a:t>
                      </a:r>
                      <a:r>
                        <a:rPr lang="en-US" sz="1100" u="none" cap="none" strike="noStrike"/>
                        <a:t> Combination of individual feedback and whole class feedback</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Summative: </a:t>
                      </a:r>
                      <a:r>
                        <a:rPr lang="en-US" sz="1100" u="none" cap="none" strike="noStrike"/>
                        <a:t>Lesson 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0" lang="en-US" sz="1200" u="none" cap="none" strike="noStrike"/>
                        <a:t>Live Theatre Evaluation:</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b="1" lang="en-US" sz="1200" u="none" cap="none" strike="noStrike"/>
                        <a:t>Character Focus</a:t>
                      </a:r>
                      <a:endParaRPr sz="1400" u="none" cap="none" strike="noStrike"/>
                    </a:p>
                  </a:txBody>
                  <a:tcPr marT="45725" marB="45725" marR="91450" marL="91450"/>
                </a:tc>
              </a:tr>
              <a:tr h="9042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Autumn 2</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(6 lessons)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Introduction to Berkoff</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explore how we show changes in emotions through contrasts in characterisation choices</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explore the practitioner Steven Berkoff </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experiment with the technique of breaking the fourth wall</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consider how we can expand on a scripted extract through devising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Emotion</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Contrast</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Berkoff</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Break The Fourth Wall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Formative:</a:t>
                      </a:r>
                      <a:r>
                        <a:rPr lang="en-US" sz="1100" u="none" cap="none" strike="noStrike"/>
                        <a:t> Combination of individual feedback and whole class feedback</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Summative: </a:t>
                      </a:r>
                      <a:r>
                        <a:rPr lang="en-US" sz="1100" u="none" cap="none" strike="noStrike"/>
                        <a:t>Lesson 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0" lang="en-US" sz="1200" u="none" cap="none" strike="noStrike"/>
                        <a:t>Live Theatre Evaluation:</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b="1" lang="en-US" sz="1200" u="none" cap="none" strike="noStrike"/>
                        <a:t>Lighting Focus</a:t>
                      </a:r>
                      <a:endParaRPr sz="1400" u="none" cap="none" strike="noStrike"/>
                    </a:p>
                  </a:txBody>
                  <a:tcPr marT="45725" marB="45725" marR="91450" marL="91450"/>
                </a:tc>
              </a:tr>
              <a:tr h="9042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Spring 1</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(6 lessons)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Stage Combat</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consider reactions to other characters through characterisation decisions and how this supports believability</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incorporate Stanislavski’s theories for naturalism</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introduce the technique of emotion memory </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devise from a given stimulus about conflict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Reactions</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Believability</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Stanislavski Naturalism</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Emotion Memory</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Conflict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Formative:</a:t>
                      </a:r>
                      <a:r>
                        <a:rPr lang="en-US" sz="1100" u="none" cap="none" strike="noStrike"/>
                        <a:t> Combination of individual feedback and whole class feedback</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Summative: </a:t>
                      </a:r>
                      <a:r>
                        <a:rPr lang="en-US" sz="1100" u="none" cap="none" strike="noStrike"/>
                        <a:t>Lesson 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0" lang="en-US" sz="1200" u="none" cap="none" strike="noStrike"/>
                        <a:t>Live Theatre Evaluation: </a:t>
                      </a:r>
                      <a:r>
                        <a:rPr b="1" lang="en-US" sz="1200" u="none" cap="none" strike="noStrike"/>
                        <a:t>Sound Focus</a:t>
                      </a:r>
                      <a:endParaRPr sz="1400" u="none" cap="none" strike="noStrike"/>
                    </a:p>
                  </a:txBody>
                  <a:tcPr marT="45725" marB="45725" marR="91450" marL="91450"/>
                </a:tc>
              </a:tr>
              <a:tr h="10673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Spring 2</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(6 lessons)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Our Day Out</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look at how characterisation choices can compliment each other when looking at stereotypical characters</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explore the genre of comedy</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further develop the use the technique of body props</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experiment with how we can adapt a script to make it relevant to a contemporary audience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Stereotypes</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Comedy</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Body Props</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Vocalisation </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Physicalisation</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Formative:</a:t>
                      </a:r>
                      <a:r>
                        <a:rPr lang="en-US" sz="1100" u="none" cap="none" strike="noStrike"/>
                        <a:t> Combination of individual feedback and whole class feedback</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Summative: </a:t>
                      </a:r>
                      <a:r>
                        <a:rPr lang="en-US" sz="1100" u="none" cap="none" strike="noStrike"/>
                        <a:t>Lesson 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0" lang="en-US" sz="1200" u="none" cap="none" strike="noStrike"/>
                        <a:t>Live Theatre Evaluation:</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b="1" lang="en-US" sz="1200" u="none" cap="none" strike="noStrike"/>
                        <a:t>Set Design Focus</a:t>
                      </a:r>
                      <a:endParaRPr sz="1400" u="none" cap="none" strike="noStrike"/>
                    </a:p>
                  </a:txBody>
                  <a:tcPr marT="45725" marB="45725" marR="91450" marL="91450"/>
                </a:tc>
              </a:tr>
              <a:tr h="10673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Summer 1</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(6 lessons)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Mark Wheeler Plays</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continue to layer characterisation decisions to ensure characters are three dimensional</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continue to investigate the genre of Theatre in Education</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question using the technique Hot Seating</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explore subtext within a script extract when considering how we communicate ideas to the audience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Layering</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Genre</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Theatre in Education</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Hot Seating</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Subtext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Formative:</a:t>
                      </a:r>
                      <a:r>
                        <a:rPr lang="en-US" sz="1100" u="none" cap="none" strike="noStrike"/>
                        <a:t> Combination of individual feedback and whole class feedback</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Summative: </a:t>
                      </a:r>
                      <a:r>
                        <a:rPr lang="en-US" sz="1100" u="none" cap="none" strike="noStrike"/>
                        <a:t>Lesson 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0" lang="en-US" sz="1200" u="none" cap="none" strike="noStrike"/>
                        <a:t>Live Theatre Evaluation: </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b="1" lang="en-US" sz="1200" u="none" cap="none" strike="noStrike"/>
                        <a:t>Costume Focus</a:t>
                      </a:r>
                      <a:endParaRPr sz="1400" u="none" cap="none" strike="noStrike"/>
                    </a:p>
                  </a:txBody>
                  <a:tcPr marT="45725" marB="45725" marR="91450" marL="91450"/>
                </a:tc>
              </a:tr>
              <a:tr h="9355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Summer 2</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(6 lessons)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Technical Theatre Project</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consolidate our characterisation choices to enable us to create complex characters and how we explore that through design</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choose a genre or style of choice, incorporating knowledge taught</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To incorporate relevant techniques that will enhance your intentions for your design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Characterisation</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Genre   Style</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Technique</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Stimulus   Devising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Formative:</a:t>
                      </a:r>
                      <a:r>
                        <a:rPr lang="en-US" sz="1100" u="none" cap="none" strike="noStrike"/>
                        <a:t> Combination of individual feedback and whole class feedback</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b="1" lang="en-US" sz="1100" u="none" cap="none" strike="noStrike"/>
                        <a:t>Summative: </a:t>
                      </a:r>
                      <a:r>
                        <a:rPr lang="en-US" sz="1100" u="none" cap="none" strike="noStrike"/>
                        <a:t>Lesson 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0" lang="en-US" sz="1200" u="none" cap="none" strike="noStrike"/>
                        <a:t>Live Theatre Evaluation: </a:t>
                      </a:r>
                      <a:r>
                        <a:rPr b="1" lang="en-US" sz="1200" u="none" cap="none" strike="noStrike"/>
                        <a:t>Stage Space and Levels Focus</a:t>
                      </a:r>
                      <a:endParaRPr sz="1400" u="none" cap="none" strike="noStrike"/>
                    </a:p>
                  </a:txBody>
                  <a:tcPr marT="45725" marB="45725" marR="91450" marL="91450"/>
                </a:tc>
              </a:tr>
            </a:tbl>
          </a:graphicData>
        </a:graphic>
      </p:graphicFrame>
      <p:sp>
        <p:nvSpPr>
          <p:cNvPr id="115" name="Google Shape;115;p4"/>
          <p:cNvSpPr txBox="1"/>
          <p:nvPr/>
        </p:nvSpPr>
        <p:spPr>
          <a:xfrm>
            <a:off x="451705" y="0"/>
            <a:ext cx="1117886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chemeClr val="dk1"/>
                </a:solidFill>
                <a:latin typeface="Calibri"/>
                <a:ea typeface="Calibri"/>
                <a:cs typeface="Calibri"/>
                <a:sym typeface="Calibri"/>
              </a:rPr>
              <a:t>YEAR 9 DRAMA CURRICULUM PLAN 2024-25</a:t>
            </a:r>
            <a:endParaRPr b="1" i="0" sz="1400" u="none" cap="none" strike="noStrike">
              <a:solidFill>
                <a:srgbClr val="000000"/>
              </a:solidFill>
            </a:endParaRPr>
          </a:p>
        </p:txBody>
      </p:sp>
      <p:pic>
        <p:nvPicPr>
          <p:cNvPr id="116" name="Google Shape;116;p4"/>
          <p:cNvPicPr preferRelativeResize="0"/>
          <p:nvPr/>
        </p:nvPicPr>
        <p:blipFill rotWithShape="1">
          <a:blip r:embed="rId3">
            <a:alphaModFix/>
          </a:blip>
          <a:srcRect b="36844" l="0" r="0" t="0"/>
          <a:stretch/>
        </p:blipFill>
        <p:spPr>
          <a:xfrm>
            <a:off x="223525" y="1177050"/>
            <a:ext cx="858175" cy="817450"/>
          </a:xfrm>
          <a:prstGeom prst="rect">
            <a:avLst/>
          </a:prstGeom>
          <a:noFill/>
          <a:ln>
            <a:noFill/>
          </a:ln>
        </p:spPr>
      </p:pic>
      <p:pic>
        <p:nvPicPr>
          <p:cNvPr id="117" name="Google Shape;117;p4"/>
          <p:cNvPicPr preferRelativeResize="0"/>
          <p:nvPr/>
        </p:nvPicPr>
        <p:blipFill>
          <a:blip r:embed="rId4">
            <a:alphaModFix/>
          </a:blip>
          <a:stretch>
            <a:fillRect/>
          </a:stretch>
        </p:blipFill>
        <p:spPr>
          <a:xfrm>
            <a:off x="182875" y="1939049"/>
            <a:ext cx="858175" cy="861993"/>
          </a:xfrm>
          <a:prstGeom prst="rect">
            <a:avLst/>
          </a:prstGeom>
          <a:noFill/>
          <a:ln>
            <a:noFill/>
          </a:ln>
        </p:spPr>
      </p:pic>
      <p:pic>
        <p:nvPicPr>
          <p:cNvPr id="118" name="Google Shape;118;p4"/>
          <p:cNvPicPr preferRelativeResize="0"/>
          <p:nvPr/>
        </p:nvPicPr>
        <p:blipFill>
          <a:blip r:embed="rId5">
            <a:alphaModFix/>
          </a:blip>
          <a:stretch>
            <a:fillRect/>
          </a:stretch>
        </p:blipFill>
        <p:spPr>
          <a:xfrm>
            <a:off x="152500" y="2939375"/>
            <a:ext cx="929200" cy="657200"/>
          </a:xfrm>
          <a:prstGeom prst="rect">
            <a:avLst/>
          </a:prstGeom>
          <a:noFill/>
          <a:ln>
            <a:noFill/>
          </a:ln>
        </p:spPr>
      </p:pic>
      <p:pic>
        <p:nvPicPr>
          <p:cNvPr id="119" name="Google Shape;119;p4"/>
          <p:cNvPicPr preferRelativeResize="0"/>
          <p:nvPr/>
        </p:nvPicPr>
        <p:blipFill>
          <a:blip r:embed="rId6">
            <a:alphaModFix/>
          </a:blip>
          <a:stretch>
            <a:fillRect/>
          </a:stretch>
        </p:blipFill>
        <p:spPr>
          <a:xfrm>
            <a:off x="188012" y="3911425"/>
            <a:ext cx="929200" cy="695995"/>
          </a:xfrm>
          <a:prstGeom prst="rect">
            <a:avLst/>
          </a:prstGeom>
          <a:noFill/>
          <a:ln>
            <a:noFill/>
          </a:ln>
        </p:spPr>
      </p:pic>
      <p:pic>
        <p:nvPicPr>
          <p:cNvPr id="120" name="Google Shape;120;p4"/>
          <p:cNvPicPr preferRelativeResize="0"/>
          <p:nvPr/>
        </p:nvPicPr>
        <p:blipFill>
          <a:blip r:embed="rId7">
            <a:alphaModFix/>
          </a:blip>
          <a:stretch>
            <a:fillRect/>
          </a:stretch>
        </p:blipFill>
        <p:spPr>
          <a:xfrm>
            <a:off x="243864" y="4922273"/>
            <a:ext cx="817450" cy="817450"/>
          </a:xfrm>
          <a:prstGeom prst="rect">
            <a:avLst/>
          </a:prstGeom>
          <a:noFill/>
          <a:ln>
            <a:noFill/>
          </a:ln>
        </p:spPr>
      </p:pic>
      <p:pic>
        <p:nvPicPr>
          <p:cNvPr id="121" name="Google Shape;121;p4"/>
          <p:cNvPicPr preferRelativeResize="0"/>
          <p:nvPr/>
        </p:nvPicPr>
        <p:blipFill>
          <a:blip r:embed="rId8">
            <a:alphaModFix/>
          </a:blip>
          <a:stretch>
            <a:fillRect/>
          </a:stretch>
        </p:blipFill>
        <p:spPr>
          <a:xfrm>
            <a:off x="243874" y="5934224"/>
            <a:ext cx="817450" cy="925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graphicFrame>
        <p:nvGraphicFramePr>
          <p:cNvPr id="126" name="Google Shape;126;p5"/>
          <p:cNvGraphicFramePr/>
          <p:nvPr/>
        </p:nvGraphicFramePr>
        <p:xfrm>
          <a:off x="195072" y="498120"/>
          <a:ext cx="3000000" cy="3000000"/>
        </p:xfrm>
        <a:graphic>
          <a:graphicData uri="http://schemas.openxmlformats.org/drawingml/2006/table">
            <a:tbl>
              <a:tblPr bandRow="1" firstRow="1">
                <a:noFill/>
                <a:tableStyleId>{F716327A-6EDC-4BAE-B2EC-21BD289B5CF3}</a:tableStyleId>
              </a:tblPr>
              <a:tblGrid>
                <a:gridCol w="1426475"/>
                <a:gridCol w="3084575"/>
                <a:gridCol w="4053325"/>
                <a:gridCol w="3164350"/>
              </a:tblGrid>
              <a:tr h="416275">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solidFill>
                      <a:schemeClr val="l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Approach to Rehearsal</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t>(ALWAYS STAYS THE SAME – KEY VALUES)</a:t>
                      </a:r>
                      <a:endParaRPr sz="1400" u="none" cap="none" strike="noStrike"/>
                    </a:p>
                  </a:txBody>
                  <a:tcPr marT="45725" marB="45725" marR="91450" marL="91450">
                    <a:solidFill>
                      <a:schemeClr val="l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Skill Confidence</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t>(CHANGES EACH SCHEME)</a:t>
                      </a:r>
                      <a:endParaRPr sz="1400" u="none" cap="none" strike="noStrike"/>
                    </a:p>
                  </a:txBody>
                  <a:tcPr marT="45725" marB="45725" marR="91450" marL="91450">
                    <a:solidFill>
                      <a:schemeClr val="l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Reflection and Resilience</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t>(ALWAYS STAYS THE SAME )</a:t>
                      </a:r>
                      <a:endParaRPr sz="1400" u="none" cap="none" strike="noStrike"/>
                    </a:p>
                  </a:txBody>
                  <a:tcPr marT="45725" marB="45725" marR="91450" marL="91450">
                    <a:solidFill>
                      <a:schemeClr val="lt2"/>
                    </a:solidFill>
                  </a:tcPr>
                </a:tc>
              </a:tr>
              <a:tr h="546425">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100"/>
                        <a:buFont typeface="Arial"/>
                        <a:buNone/>
                      </a:pPr>
                      <a:r>
                        <a:rPr lang="en-US" sz="1100" u="none" cap="none" strike="noStrike"/>
                        <a:t>WALK/FOUNDATION</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be respectful when listening to others or when they are performing</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When working with others I can show kindness and mutual respect</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will try my best in rehearsal, being willing to share ideas and remain focussed</a:t>
                      </a:r>
                      <a:endParaRPr sz="1100" u="none" cap="none" strike="noStrike"/>
                    </a:p>
                  </a:txBody>
                  <a:tcPr marT="45725" marB="45725" marR="91450" marL="91450">
                    <a:solidFill>
                      <a:srgbClr val="00FF00"/>
                    </a:solidFill>
                  </a:tcPr>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create a character different to me using a small number of characterisation choices </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show I understand the main elements of comedy</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show a character has power through standing or being seated</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come up with one or two ideas from a stimulus</a:t>
                      </a:r>
                      <a:endParaRPr sz="1400" u="none" cap="none" strike="noStrike"/>
                    </a:p>
                  </a:txBody>
                  <a:tcPr marT="45725" marB="45725" marR="91450" marL="91450">
                    <a:solidFill>
                      <a:srgbClr val="00FF00"/>
                    </a:solidFill>
                  </a:tcPr>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make a decision about what is ‘good’ or ‘bad’ about my work</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If something is hard, I will keep trying my best</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will try to be the best I can be</a:t>
                      </a:r>
                      <a:endParaRPr sz="1400" u="none" cap="none" strike="noStrike"/>
                    </a:p>
                  </a:txBody>
                  <a:tcPr marT="45725" marB="45725" marR="91450" marL="91450">
                    <a:solidFill>
                      <a:srgbClr val="00FF00"/>
                    </a:solidFill>
                  </a:tcPr>
                </a:tc>
              </a:tr>
              <a:tr h="546425">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100"/>
                        <a:buFont typeface="Arial"/>
                        <a:buNone/>
                      </a:pPr>
                      <a:r>
                        <a:rPr lang="en-US" sz="1100" u="none" cap="none" strike="noStrike"/>
                        <a:t>RUN/ CORE</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show active listening through nodding and smiling when someone is sharing ideas or work</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will show kindness through being a supportive team member, showing mutual respect consistently and tolerance</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In rehearsal I will be an active participant when creating work</a:t>
                      </a:r>
                      <a:endParaRPr sz="1400" u="none" cap="none" strike="noStrike"/>
                    </a:p>
                  </a:txBody>
                  <a:tcPr marT="45725" marB="45725" marR="91450" marL="91450">
                    <a:solidFill>
                      <a:srgbClr val="FFFF00"/>
                    </a:solidFill>
                  </a:tcPr>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create a character different to me using several physicalisation and vocalisation choices</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exaggerate to enhance comedy at times</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show power of a character using the technique of levels at moments</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generate a performance idea that started from the stimulus and practically explore it</a:t>
                      </a:r>
                      <a:endParaRPr sz="1400" u="none" cap="none" strike="noStrike"/>
                    </a:p>
                  </a:txBody>
                  <a:tcPr marT="45725" marB="45725" marR="91450" marL="91450">
                    <a:solidFill>
                      <a:srgbClr val="FFFF00"/>
                    </a:solidFill>
                  </a:tcPr>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reflect on what is working well and what I think could be improved and work on this with the support of my teacher or others for guidance</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remain focused when something is difficult</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will be the best I can be</a:t>
                      </a:r>
                      <a:endParaRPr sz="1400" u="none" cap="none" strike="noStrike"/>
                    </a:p>
                  </a:txBody>
                  <a:tcPr marT="45725" marB="45725" marR="91450" marL="91450">
                    <a:solidFill>
                      <a:srgbClr val="FFFF00"/>
                    </a:solidFill>
                  </a:tcPr>
                </a:tc>
              </a:tr>
              <a:tr h="546425">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p>
                    <a:p>
                      <a:pPr indent="0" lvl="0" marL="0" marR="0" rtl="0" algn="ctr">
                        <a:lnSpc>
                          <a:spcPct val="100000"/>
                        </a:lnSpc>
                        <a:spcBef>
                          <a:spcPts val="0"/>
                        </a:spcBef>
                        <a:spcAft>
                          <a:spcPts val="0"/>
                        </a:spcAft>
                        <a:buClr>
                          <a:srgbClr val="000000"/>
                        </a:buClr>
                        <a:buSzPts val="1100"/>
                        <a:buFont typeface="Arial"/>
                        <a:buNone/>
                      </a:pPr>
                      <a:r>
                        <a:rPr lang="en-US" sz="1100" u="none" cap="none" strike="noStrike"/>
                        <a:t>FLY / DEVELOPMENT</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collaborate throughout the lesson and maintain excellent working relationships, also looking to take ownership of the work by leading at times. </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You will bring energy and enthusiasm to rehearsal that enhances your team</a:t>
                      </a:r>
                      <a:endParaRPr sz="1400" u="none" cap="none" strike="noStrike"/>
                    </a:p>
                  </a:txBody>
                  <a:tcPr marT="45725" marB="45725" marR="91450" marL="91450">
                    <a:solidFill>
                      <a:srgbClr val="A4C2F4"/>
                    </a:solidFill>
                  </a:tcPr>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create a character different to me using head to toe physicalisation and vocalisation</a:t>
                      </a:r>
                      <a:endParaRPr sz="11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work well in the genre of comedy through consistent exaggeration </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consider power and status of characters using the technique of levels </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generate a performance idea using a stimulus that has clearly developed and you are confident in sharing this when performing or in discussion</a:t>
                      </a:r>
                      <a:endParaRPr sz="1400" u="none" cap="none" strike="noStrike"/>
                    </a:p>
                  </a:txBody>
                  <a:tcPr marT="45725" marB="45725" marR="91450" marL="91450">
                    <a:solidFill>
                      <a:srgbClr val="A4C2F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 I can celebrate my own successes and explain why this is working well. Improvements can be spotted and worked upon independently.</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show determination through repeating actions and encouraging others when overcoming challenges in rehearsal, creation or performance. </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will be the best I can be and support others through showing kindess and encouragement</a:t>
                      </a:r>
                      <a:endParaRPr sz="1400" u="none" cap="none" strike="noStrike"/>
                    </a:p>
                  </a:txBody>
                  <a:tcPr marT="45725" marB="45725" marR="91450" marL="91450">
                    <a:solidFill>
                      <a:srgbClr val="A4C2F4"/>
                    </a:solidFill>
                  </a:tcPr>
                </a:tc>
              </a:tr>
              <a:tr h="546425">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p>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p>
                    <a:p>
                      <a:pPr indent="0" lvl="0" marL="0" marR="0" rtl="0" algn="ctr">
                        <a:lnSpc>
                          <a:spcPct val="100000"/>
                        </a:lnSpc>
                        <a:spcBef>
                          <a:spcPts val="0"/>
                        </a:spcBef>
                        <a:spcAft>
                          <a:spcPts val="0"/>
                        </a:spcAft>
                        <a:buClr>
                          <a:srgbClr val="000000"/>
                        </a:buClr>
                        <a:buSzPts val="1100"/>
                        <a:buFont typeface="Arial"/>
                        <a:buNone/>
                      </a:pPr>
                      <a:r>
                        <a:rPr lang="en-US" sz="1100" u="none" cap="none" strike="noStrike"/>
                        <a:t>SOAR / COMPLEX</a:t>
                      </a:r>
                      <a:endParaRPr sz="1400" u="none" cap="none" strike="noStrike"/>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be relied upon to independently always be proactive in rehearsal</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set an exemplary example to others, being willing to spur on fellow team members where I can with infectious enthusiasm and tolerance</a:t>
                      </a:r>
                      <a:endParaRPr sz="1400" u="none" cap="none" strike="noStrike"/>
                    </a:p>
                  </a:txBody>
                  <a:tcPr marT="45725" marB="45725" marR="91450" marL="91450">
                    <a:solidFill>
                      <a:srgbClr val="EA9999"/>
                    </a:solidFill>
                  </a:tcPr>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My character is consistently different to me using head to toe physicalisation and vocalization that are perceptively matched</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use comic timing and exaggeration at relevant points to enhance to comedy for an audience</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communicate power and status of a character using the technique of levels and clear intent of what is being communicated </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develop and refine performance ideas using a stimulus and consider audience when explaining my ideas and reasons for decisions made</a:t>
                      </a:r>
                      <a:endParaRPr sz="1400" u="none" cap="none" strike="noStrike"/>
                    </a:p>
                  </a:txBody>
                  <a:tcPr marT="45725" marB="45725" marR="91450" marL="91450">
                    <a:solidFill>
                      <a:srgbClr val="EA9999"/>
                    </a:solidFill>
                  </a:tcPr>
                </a:tc>
                <a:tc>
                  <a:txBody>
                    <a:bodyPr/>
                    <a:lstStyle/>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can celebrate both my own successes as well as recognising others, referencing why it is working well.</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show dedication to myself and others when overcoming challenges in all aspects of drama work.</a:t>
                      </a:r>
                      <a:endParaRPr sz="1400" u="none" cap="none" strike="noStrike"/>
                    </a:p>
                    <a:p>
                      <a:pPr indent="-171450" lvl="0" marL="171450" marR="0" rtl="0" algn="l">
                        <a:lnSpc>
                          <a:spcPct val="100000"/>
                        </a:lnSpc>
                        <a:spcBef>
                          <a:spcPts val="0"/>
                        </a:spcBef>
                        <a:spcAft>
                          <a:spcPts val="0"/>
                        </a:spcAft>
                        <a:buClr>
                          <a:schemeClr val="dk1"/>
                        </a:buClr>
                        <a:buSzPts val="1100"/>
                        <a:buFont typeface="Calibri"/>
                        <a:buChar char="-"/>
                      </a:pPr>
                      <a:r>
                        <a:rPr lang="en-US" sz="1100" u="none" cap="none" strike="noStrike"/>
                        <a:t>I am always the best I can be and look to seek out opportunities to improve and help others improve too.</a:t>
                      </a:r>
                      <a:endParaRPr sz="1400" u="none" cap="none" strike="noStrike"/>
                    </a:p>
                  </a:txBody>
                  <a:tcPr marT="45725" marB="45725" marR="91450" marL="91450">
                    <a:solidFill>
                      <a:srgbClr val="EA9999"/>
                    </a:solidFill>
                  </a:tcPr>
                </a:tc>
              </a:tr>
            </a:tbl>
          </a:graphicData>
        </a:graphic>
      </p:graphicFrame>
      <p:sp>
        <p:nvSpPr>
          <p:cNvPr id="127" name="Google Shape;127;p5"/>
          <p:cNvSpPr txBox="1"/>
          <p:nvPr/>
        </p:nvSpPr>
        <p:spPr>
          <a:xfrm>
            <a:off x="489397" y="128788"/>
            <a:ext cx="1117886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chemeClr val="dk1"/>
                </a:solidFill>
                <a:latin typeface="Calibri"/>
                <a:ea typeface="Calibri"/>
                <a:cs typeface="Calibri"/>
                <a:sym typeface="Calibri"/>
              </a:rPr>
              <a:t>SAMPLE KS3 ASSESSMENT CRITERIA – EXAMPLE – CHARACTERS AND CONTEXT </a:t>
            </a:r>
            <a:endParaRPr b="1" i="0" sz="1400" u="none" cap="none" strike="noStrike">
              <a:solidFill>
                <a:srgbClr val="000000"/>
              </a:solidFill>
            </a:endParaRPr>
          </a:p>
        </p:txBody>
      </p:sp>
      <p:pic>
        <p:nvPicPr>
          <p:cNvPr id="128" name="Google Shape;128;p5"/>
          <p:cNvPicPr preferRelativeResize="0"/>
          <p:nvPr/>
        </p:nvPicPr>
        <p:blipFill rotWithShape="1">
          <a:blip r:embed="rId3">
            <a:alphaModFix/>
          </a:blip>
          <a:srcRect b="0" l="0" r="0" t="0"/>
          <a:stretch/>
        </p:blipFill>
        <p:spPr>
          <a:xfrm>
            <a:off x="534046" y="1101646"/>
            <a:ext cx="828675" cy="828675"/>
          </a:xfrm>
          <a:prstGeom prst="rect">
            <a:avLst/>
          </a:prstGeom>
          <a:noFill/>
          <a:ln>
            <a:noFill/>
          </a:ln>
        </p:spPr>
      </p:pic>
      <p:pic>
        <p:nvPicPr>
          <p:cNvPr id="129" name="Google Shape;129;p5"/>
          <p:cNvPicPr preferRelativeResize="0"/>
          <p:nvPr/>
        </p:nvPicPr>
        <p:blipFill rotWithShape="1">
          <a:blip r:embed="rId4">
            <a:alphaModFix/>
          </a:blip>
          <a:srcRect b="12822" l="0" r="0" t="0"/>
          <a:stretch/>
        </p:blipFill>
        <p:spPr>
          <a:xfrm>
            <a:off x="481492" y="2262369"/>
            <a:ext cx="973932" cy="915880"/>
          </a:xfrm>
          <a:prstGeom prst="rect">
            <a:avLst/>
          </a:prstGeom>
          <a:noFill/>
          <a:ln>
            <a:noFill/>
          </a:ln>
        </p:spPr>
      </p:pic>
      <p:pic>
        <p:nvPicPr>
          <p:cNvPr id="130" name="Google Shape;130;p5"/>
          <p:cNvPicPr preferRelativeResize="0"/>
          <p:nvPr/>
        </p:nvPicPr>
        <p:blipFill rotWithShape="1">
          <a:blip r:embed="rId5">
            <a:alphaModFix/>
          </a:blip>
          <a:srcRect b="10889" l="12849" r="0" t="7028"/>
          <a:stretch/>
        </p:blipFill>
        <p:spPr>
          <a:xfrm>
            <a:off x="534046" y="3677223"/>
            <a:ext cx="868825" cy="802315"/>
          </a:xfrm>
          <a:prstGeom prst="rect">
            <a:avLst/>
          </a:prstGeom>
          <a:noFill/>
          <a:ln>
            <a:noFill/>
          </a:ln>
        </p:spPr>
      </p:pic>
      <p:pic>
        <p:nvPicPr>
          <p:cNvPr id="131" name="Google Shape;131;p5"/>
          <p:cNvPicPr preferRelativeResize="0"/>
          <p:nvPr/>
        </p:nvPicPr>
        <p:blipFill rotWithShape="1">
          <a:blip r:embed="rId6">
            <a:alphaModFix/>
          </a:blip>
          <a:srcRect b="0" l="0" r="0" t="0"/>
          <a:stretch/>
        </p:blipFill>
        <p:spPr>
          <a:xfrm>
            <a:off x="559745" y="5361551"/>
            <a:ext cx="777276" cy="7772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2024-02-23T20:42:17Z</dcterms:created>
  <dc:creator>Shaun Ballinger</dc:creator>
</cp:coreProperties>
</file>